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8" r:id="rId30"/>
    <p:sldId id="286" r:id="rId31"/>
    <p:sldId id="287" r:id="rId32"/>
    <p:sldId id="292" r:id="rId33"/>
    <p:sldId id="289" r:id="rId34"/>
    <p:sldId id="290" r:id="rId35"/>
    <p:sldId id="293" r:id="rId36"/>
    <p:sldId id="285" r:id="rId37"/>
    <p:sldId id="291" r:id="rId38"/>
    <p:sldId id="294" r:id="rId39"/>
    <p:sldId id="28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A2BA588-95A4-4172-B32E-C7EC59832CB8}" type="datetimeFigureOut">
              <a:rPr lang="en-US" smtClean="0"/>
              <a:t>5/12/2020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2B29534-AEB3-4130-BD94-5B19B15E177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2BA588-95A4-4172-B32E-C7EC59832CB8}" type="datetimeFigureOut">
              <a:rPr lang="en-US" smtClean="0"/>
              <a:t>5/12/2020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B29534-AEB3-4130-BD94-5B19B15E17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A2BA588-95A4-4172-B32E-C7EC59832CB8}" type="datetimeFigureOut">
              <a:rPr lang="en-US" smtClean="0"/>
              <a:t>5/12/2020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2B29534-AEB3-4130-BD94-5B19B15E17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2BA588-95A4-4172-B32E-C7EC59832CB8}" type="datetimeFigureOut">
              <a:rPr lang="en-US" smtClean="0"/>
              <a:t>5/12/2020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B29534-AEB3-4130-BD94-5B19B15E17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A2BA588-95A4-4172-B32E-C7EC59832CB8}" type="datetimeFigureOut">
              <a:rPr lang="en-US" smtClean="0"/>
              <a:t>5/12/2020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2B29534-AEB3-4130-BD94-5B19B15E177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2BA588-95A4-4172-B32E-C7EC59832CB8}" type="datetimeFigureOut">
              <a:rPr lang="en-US" smtClean="0"/>
              <a:t>5/12/2020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B29534-AEB3-4130-BD94-5B19B15E17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2BA588-95A4-4172-B32E-C7EC59832CB8}" type="datetimeFigureOut">
              <a:rPr lang="en-US" smtClean="0"/>
              <a:t>5/12/2020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2B29534-AEB3-4130-BD94-5B19B15E17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A2BA588-95A4-4172-B32E-C7EC59832CB8}" type="datetimeFigureOut">
              <a:rPr lang="en-US" smtClean="0"/>
              <a:t>5/12/2020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2B29534-AEB3-4130-BD94-5B19B15E17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A2BA588-95A4-4172-B32E-C7EC59832CB8}" type="datetimeFigureOut">
              <a:rPr lang="en-US" smtClean="0"/>
              <a:t>5/12/2020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2B29534-AEB3-4130-BD94-5B19B15E17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2BA588-95A4-4172-B32E-C7EC59832CB8}" type="datetimeFigureOut">
              <a:rPr lang="en-US" smtClean="0"/>
              <a:t>5/12/2020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B29534-AEB3-4130-BD94-5B19B15E17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A2BA588-95A4-4172-B32E-C7EC59832CB8}" type="datetimeFigureOut">
              <a:rPr lang="en-US" smtClean="0"/>
              <a:t>5/12/2020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B29534-AEB3-4130-BD94-5B19B15E177F}"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A2BA588-95A4-4172-B32E-C7EC59832CB8}" type="datetimeFigureOut">
              <a:rPr lang="en-US" smtClean="0"/>
              <a:t>5/12/2020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2B29534-AEB3-4130-BD94-5B19B15E17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lifeofplant.blogspot.com/2011/03/oomycetes.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study.pk/albug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macollege.in/app/webroot/uploads/department_materials/doc_640.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youtube.com/watch?v=NUQegjXum4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slideshare.net/plock14/basidiomycotina-5582063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lifeofplant.blogspot.com/2011/04/fungi.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FUNGI</a:t>
            </a:r>
            <a:endParaRPr lang="en-US" dirty="0"/>
          </a:p>
        </p:txBody>
      </p:sp>
      <p:sp>
        <p:nvSpPr>
          <p:cNvPr id="5" name="Content Placeholder 4"/>
          <p:cNvSpPr>
            <a:spLocks noGrp="1"/>
          </p:cNvSpPr>
          <p:nvPr>
            <p:ph idx="1"/>
          </p:nvPr>
        </p:nvSpPr>
        <p:spPr/>
        <p:txBody>
          <a:bodyPr>
            <a:normAutofit lnSpcReduction="10000"/>
          </a:bodyPr>
          <a:lstStyle/>
          <a:p>
            <a:r>
              <a:rPr lang="en-IN" b="1" u="heavy" dirty="0" smtClean="0"/>
              <a:t>Class Teacher</a:t>
            </a:r>
            <a:endParaRPr lang="en-IN" dirty="0" smtClean="0"/>
          </a:p>
          <a:p>
            <a:pPr marL="0" indent="0">
              <a:buNone/>
            </a:pPr>
            <a:r>
              <a:rPr lang="en-IN" b="1" dirty="0" smtClean="0"/>
              <a:t>                   		          </a:t>
            </a:r>
            <a:r>
              <a:rPr lang="en-IN" sz="1600" b="1" dirty="0" err="1" smtClean="0"/>
              <a:t>Dr.</a:t>
            </a:r>
            <a:r>
              <a:rPr lang="en-IN" sz="1600" b="1" dirty="0" smtClean="0"/>
              <a:t> </a:t>
            </a:r>
            <a:r>
              <a:rPr lang="en-IN" sz="1600" b="1" dirty="0" err="1" smtClean="0"/>
              <a:t>Hannan</a:t>
            </a:r>
            <a:r>
              <a:rPr lang="en-IN" sz="1600" b="1" dirty="0" smtClean="0"/>
              <a:t> </a:t>
            </a:r>
            <a:r>
              <a:rPr lang="en-IN" sz="1600" b="1" dirty="0" err="1" smtClean="0"/>
              <a:t>Mukhtar</a:t>
            </a:r>
            <a:endParaRPr lang="en-IN" sz="1600" b="1" dirty="0" smtClean="0"/>
          </a:p>
          <a:p>
            <a:pPr marL="0" indent="0">
              <a:buNone/>
            </a:pPr>
            <a:r>
              <a:rPr lang="en-IN" sz="1600" b="1" dirty="0" smtClean="0"/>
              <a:t>				Assistant Professor </a:t>
            </a:r>
          </a:p>
          <a:p>
            <a:pPr marL="0" indent="0">
              <a:buNone/>
            </a:pPr>
            <a:r>
              <a:rPr lang="en-IN" sz="1600" b="1" dirty="0" smtClean="0"/>
              <a:t>				Department of Botany</a:t>
            </a:r>
          </a:p>
          <a:p>
            <a:pPr marL="0" indent="0">
              <a:buNone/>
            </a:pPr>
            <a:r>
              <a:rPr lang="en-IN" sz="1600" b="1" dirty="0" smtClean="0"/>
              <a:t>				Lahore College for Women University, Lahore Pakistan.</a:t>
            </a:r>
          </a:p>
          <a:p>
            <a:r>
              <a:rPr lang="en-IN" b="1" u="heavy" dirty="0" smtClean="0"/>
              <a:t>Course Description</a:t>
            </a:r>
          </a:p>
          <a:p>
            <a:pPr marL="1828800" lvl="4" indent="0">
              <a:buNone/>
            </a:pPr>
            <a:r>
              <a:rPr lang="en-IN" sz="1600" b="1" dirty="0" smtClean="0"/>
              <a:t>Course Title: 		DIVERSITY OF PLANTS </a:t>
            </a:r>
          </a:p>
          <a:p>
            <a:pPr marL="1828800" lvl="4" indent="0">
              <a:buNone/>
            </a:pPr>
            <a:r>
              <a:rPr lang="en-US" sz="1600" b="1" dirty="0" smtClean="0"/>
              <a:t>Course code:		Min/Bot-102 </a:t>
            </a:r>
          </a:p>
          <a:p>
            <a:pPr marL="1828800" lvl="4" indent="0">
              <a:buNone/>
            </a:pPr>
            <a:r>
              <a:rPr lang="en-US" sz="1600" b="1" dirty="0" smtClean="0"/>
              <a:t>Credit hours:		4 (3+1)</a:t>
            </a:r>
            <a:endParaRPr lang="en-IN" sz="1600" b="1" dirty="0" smtClean="0"/>
          </a:p>
          <a:p>
            <a:r>
              <a:rPr lang="en-IN" b="1" u="heavy" dirty="0" smtClean="0"/>
              <a:t>Class </a:t>
            </a:r>
          </a:p>
          <a:p>
            <a:pPr marL="1828800" lvl="4" indent="0">
              <a:buNone/>
            </a:pPr>
            <a:r>
              <a:rPr lang="en-IN" sz="1600" b="1" dirty="0" smtClean="0"/>
              <a:t>Course : 			BS I, 2</a:t>
            </a:r>
            <a:r>
              <a:rPr lang="en-IN" sz="1600" b="1" baseline="30000" dirty="0" smtClean="0"/>
              <a:t>nd</a:t>
            </a:r>
            <a:r>
              <a:rPr lang="en-IN" sz="1600" b="1" dirty="0" smtClean="0"/>
              <a:t> Semester</a:t>
            </a:r>
          </a:p>
          <a:p>
            <a:pPr marL="1828800" lvl="4" indent="0">
              <a:buNone/>
            </a:pPr>
            <a:r>
              <a:rPr lang="en-US" sz="1600" b="1" dirty="0" smtClean="0"/>
              <a:t>Major:			Zoology</a:t>
            </a:r>
          </a:p>
          <a:p>
            <a:pPr marL="1828800" lvl="4" indent="0">
              <a:buNone/>
            </a:pPr>
            <a:r>
              <a:rPr lang="en-US" sz="1600" b="1" dirty="0" smtClean="0"/>
              <a:t>Minor course:		Botany</a:t>
            </a:r>
            <a:endParaRPr lang="en-IN" sz="1600" b="1" dirty="0" smtClean="0"/>
          </a:p>
          <a:p>
            <a:endParaRPr lang="en-US" dirty="0" smtClean="0"/>
          </a:p>
          <a:p>
            <a:endParaRPr lang="en-US" dirty="0"/>
          </a:p>
        </p:txBody>
      </p:sp>
    </p:spTree>
    <p:extLst>
      <p:ext uri="{BB962C8B-B14F-4D97-AF65-F5344CB8AC3E}">
        <p14:creationId xmlns:p14="http://schemas.microsoft.com/office/powerpoint/2010/main" val="16293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Evolutionary History</a:t>
            </a:r>
            <a:endParaRPr lang="en-US" dirty="0"/>
          </a:p>
        </p:txBody>
      </p:sp>
      <p:sp>
        <p:nvSpPr>
          <p:cNvPr id="3" name="Content Placeholder 2"/>
          <p:cNvSpPr>
            <a:spLocks noGrp="1"/>
          </p:cNvSpPr>
          <p:nvPr>
            <p:ph idx="1"/>
          </p:nvPr>
        </p:nvSpPr>
        <p:spPr/>
        <p:txBody>
          <a:bodyPr>
            <a:normAutofit/>
          </a:bodyPr>
          <a:lstStyle/>
          <a:p>
            <a:r>
              <a:rPr lang="en-US" sz="2000" dirty="0"/>
              <a:t>The </a:t>
            </a:r>
            <a:r>
              <a:rPr lang="en-US" sz="2000" dirty="0" err="1"/>
              <a:t>oomycetes</a:t>
            </a:r>
            <a:r>
              <a:rPr lang="en-US" sz="2000" dirty="0"/>
              <a:t> also display a number of biochemical and morphological characteristics that distinguish them from the fungi and confirm their affinity to brown algae and other </a:t>
            </a:r>
            <a:r>
              <a:rPr lang="en-US" sz="2000" dirty="0" err="1"/>
              <a:t>heterokonts</a:t>
            </a:r>
            <a:r>
              <a:rPr lang="en-US" sz="2000" dirty="0"/>
              <a:t>.</a:t>
            </a:r>
            <a:r>
              <a:rPr lang="en-US" sz="2000" dirty="0" smtClean="0"/>
              <a:t/>
            </a:r>
            <a:br>
              <a:rPr lang="en-US" sz="2000" dirty="0" smtClean="0"/>
            </a:br>
            <a:r>
              <a:rPr lang="en-US" sz="2000" dirty="0" smtClean="0"/>
              <a:t/>
            </a:r>
            <a:br>
              <a:rPr lang="en-US" sz="2000" dirty="0" smtClean="0"/>
            </a:br>
            <a:r>
              <a:rPr lang="en-US" sz="2000" dirty="0"/>
              <a:t>The cell walls of </a:t>
            </a:r>
            <a:r>
              <a:rPr lang="en-US" sz="2000" dirty="0" err="1"/>
              <a:t>oomycetes</a:t>
            </a:r>
            <a:r>
              <a:rPr lang="en-US" sz="2000" dirty="0"/>
              <a:t> are composed mainly of </a:t>
            </a:r>
            <a:r>
              <a:rPr lang="en-US" sz="2000" dirty="0" err="1"/>
              <a:t>glucans</a:t>
            </a:r>
            <a:r>
              <a:rPr lang="en-US" sz="2000" dirty="0"/>
              <a:t> and cellulose and, unlike fungal cell walls, contain little or no chitin. The zoospores display two flagella, with an ultra structure similar to that of the flagella of the motile spores of </a:t>
            </a:r>
            <a:r>
              <a:rPr lang="en-US" sz="2000" dirty="0" err="1"/>
              <a:t>heterokont</a:t>
            </a:r>
            <a:r>
              <a:rPr lang="en-US" sz="2000" dirty="0"/>
              <a:t> algae. The </a:t>
            </a:r>
            <a:r>
              <a:rPr lang="en-US" sz="2000" dirty="0" err="1"/>
              <a:t>oomycetes</a:t>
            </a:r>
            <a:r>
              <a:rPr lang="en-US" sz="2000" dirty="0"/>
              <a:t> also contain the energy storage chemical </a:t>
            </a:r>
            <a:r>
              <a:rPr lang="en-US" sz="2000" dirty="0" err="1"/>
              <a:t>mycolaminarin</a:t>
            </a:r>
            <a:r>
              <a:rPr lang="en-US" sz="2000" dirty="0"/>
              <a:t>, a molecule that is also found in kelps and diatoms.</a:t>
            </a:r>
          </a:p>
        </p:txBody>
      </p:sp>
    </p:spTree>
    <p:extLst>
      <p:ext uri="{BB962C8B-B14F-4D97-AF65-F5344CB8AC3E}">
        <p14:creationId xmlns:p14="http://schemas.microsoft.com/office/powerpoint/2010/main" val="2537457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Taxonomic classes</a:t>
            </a:r>
            <a:endParaRPr lang="en-US" dirty="0"/>
          </a:p>
        </p:txBody>
      </p:sp>
      <p:sp>
        <p:nvSpPr>
          <p:cNvPr id="3" name="Content Placeholder 2"/>
          <p:cNvSpPr>
            <a:spLocks noGrp="1"/>
          </p:cNvSpPr>
          <p:nvPr>
            <p:ph idx="1"/>
          </p:nvPr>
        </p:nvSpPr>
        <p:spPr/>
        <p:txBody>
          <a:bodyPr>
            <a:noAutofit/>
          </a:bodyPr>
          <a:lstStyle/>
          <a:p>
            <a:r>
              <a:rPr lang="en-US" sz="2000" dirty="0">
                <a:latin typeface="Calibri" pitchFamily="34" charset="0"/>
              </a:rPr>
              <a:t>The </a:t>
            </a:r>
            <a:r>
              <a:rPr lang="en-US" sz="2000" dirty="0" err="1">
                <a:latin typeface="Calibri" pitchFamily="34" charset="0"/>
              </a:rPr>
              <a:t>subdivison</a:t>
            </a:r>
            <a:r>
              <a:rPr lang="en-US" sz="2000" dirty="0">
                <a:latin typeface="Calibri" pitchFamily="34" charset="0"/>
              </a:rPr>
              <a:t> of </a:t>
            </a:r>
            <a:r>
              <a:rPr lang="en-US" sz="2000" dirty="0" err="1">
                <a:latin typeface="Calibri" pitchFamily="34" charset="0"/>
              </a:rPr>
              <a:t>oomycetes</a:t>
            </a:r>
            <a:r>
              <a:rPr lang="en-US" sz="2000" dirty="0">
                <a:latin typeface="Calibri" pitchFamily="34" charset="0"/>
              </a:rPr>
              <a:t> into taxonomic classes remains under debate. Typically four classes of </a:t>
            </a:r>
            <a:r>
              <a:rPr lang="en-US" sz="2000" dirty="0" err="1">
                <a:latin typeface="Calibri" pitchFamily="34" charset="0"/>
              </a:rPr>
              <a:t>oomycetes</a:t>
            </a:r>
            <a:r>
              <a:rPr lang="en-US" sz="2000" dirty="0">
                <a:latin typeface="Calibri" pitchFamily="34" charset="0"/>
              </a:rPr>
              <a:t> are identified. These include </a:t>
            </a:r>
            <a:r>
              <a:rPr lang="en-US" sz="2000" dirty="0" err="1">
                <a:latin typeface="Calibri" pitchFamily="34" charset="0"/>
              </a:rPr>
              <a:t>Saprolegniales</a:t>
            </a:r>
            <a:r>
              <a:rPr lang="en-US" sz="2000" dirty="0">
                <a:latin typeface="Calibri" pitchFamily="34" charset="0"/>
              </a:rPr>
              <a:t>, </a:t>
            </a:r>
            <a:r>
              <a:rPr lang="en-US" sz="2000" dirty="0" err="1">
                <a:latin typeface="Calibri" pitchFamily="34" charset="0"/>
              </a:rPr>
              <a:t>Leptomitales</a:t>
            </a:r>
            <a:r>
              <a:rPr lang="en-US" sz="2000" dirty="0">
                <a:latin typeface="Calibri" pitchFamily="34" charset="0"/>
              </a:rPr>
              <a:t>, </a:t>
            </a:r>
            <a:r>
              <a:rPr lang="en-US" sz="2000" dirty="0" err="1">
                <a:latin typeface="Calibri" pitchFamily="34" charset="0"/>
              </a:rPr>
              <a:t>Lagenidales</a:t>
            </a:r>
            <a:r>
              <a:rPr lang="en-US" sz="2000" dirty="0">
                <a:latin typeface="Calibri" pitchFamily="34" charset="0"/>
              </a:rPr>
              <a:t>, and </a:t>
            </a:r>
            <a:r>
              <a:rPr lang="en-US" sz="2000" dirty="0" err="1">
                <a:latin typeface="Calibri" pitchFamily="34" charset="0"/>
              </a:rPr>
              <a:t>Peronosporales</a:t>
            </a:r>
            <a:r>
              <a:rPr lang="en-US" sz="2000" dirty="0">
                <a:latin typeface="Calibri" pitchFamily="34" charset="0"/>
              </a:rPr>
              <a:t>.</a:t>
            </a:r>
            <a:r>
              <a:rPr lang="en-US" sz="2000" dirty="0" smtClean="0">
                <a:latin typeface="Calibri" pitchFamily="34" charset="0"/>
              </a:rPr>
              <a:t/>
            </a:r>
            <a:br>
              <a:rPr lang="en-US" sz="2000" dirty="0" smtClean="0">
                <a:latin typeface="Calibri" pitchFamily="34" charset="0"/>
              </a:rPr>
            </a:br>
            <a:r>
              <a:rPr lang="en-US" sz="2000" dirty="0" smtClean="0">
                <a:latin typeface="Calibri" pitchFamily="34" charset="0"/>
              </a:rPr>
              <a:t/>
            </a:r>
            <a:br>
              <a:rPr lang="en-US" sz="2000" dirty="0" smtClean="0">
                <a:latin typeface="Calibri" pitchFamily="34" charset="0"/>
              </a:rPr>
            </a:br>
            <a:r>
              <a:rPr lang="en-US" sz="2000" dirty="0">
                <a:latin typeface="Calibri" pitchFamily="34" charset="0"/>
              </a:rPr>
              <a:t>Some authors elevated the plant pathogenic genera </a:t>
            </a:r>
            <a:r>
              <a:rPr lang="en-US" sz="2000" dirty="0" err="1">
                <a:latin typeface="Calibri" pitchFamily="34" charset="0"/>
              </a:rPr>
              <a:t>Phytophthora</a:t>
            </a:r>
            <a:r>
              <a:rPr lang="en-US" sz="2000" dirty="0">
                <a:latin typeface="Calibri" pitchFamily="34" charset="0"/>
              </a:rPr>
              <a:t> and </a:t>
            </a:r>
            <a:r>
              <a:rPr lang="en-US" sz="2000" dirty="0" err="1">
                <a:latin typeface="Calibri" pitchFamily="34" charset="0"/>
              </a:rPr>
              <a:t>Pythium</a:t>
            </a:r>
            <a:r>
              <a:rPr lang="en-US" sz="2000" dirty="0">
                <a:latin typeface="Calibri" pitchFamily="34" charset="0"/>
              </a:rPr>
              <a:t> to a separate class, named </a:t>
            </a:r>
            <a:r>
              <a:rPr lang="en-US" sz="2000" dirty="0" err="1">
                <a:latin typeface="Calibri" pitchFamily="34" charset="0"/>
              </a:rPr>
              <a:t>Pythiales</a:t>
            </a:r>
            <a:r>
              <a:rPr lang="en-US" sz="2000" dirty="0">
                <a:latin typeface="Calibri" pitchFamily="34" charset="0"/>
              </a:rPr>
              <a:t>. Recent molecular phylogenetic studies using ribosomal and mitochondrial sequences have started to unravel the evolutionary relationships between the different classes of </a:t>
            </a:r>
            <a:r>
              <a:rPr lang="en-US" sz="2000" dirty="0" err="1">
                <a:latin typeface="Calibri" pitchFamily="34" charset="0"/>
              </a:rPr>
              <a:t>oomycetes</a:t>
            </a:r>
            <a:r>
              <a:rPr lang="en-US" sz="2000" dirty="0">
                <a:latin typeface="Calibri" pitchFamily="34" charset="0"/>
              </a:rPr>
              <a:t>.</a:t>
            </a:r>
            <a:r>
              <a:rPr lang="en-US" sz="2000" dirty="0" smtClean="0">
                <a:latin typeface="Calibri" pitchFamily="34" charset="0"/>
              </a:rPr>
              <a:t/>
            </a:r>
            <a:br>
              <a:rPr lang="en-US" sz="2000" dirty="0" smtClean="0">
                <a:latin typeface="Calibri" pitchFamily="34" charset="0"/>
              </a:rPr>
            </a:br>
            <a:r>
              <a:rPr lang="en-US" sz="2000" dirty="0" smtClean="0">
                <a:latin typeface="Calibri" pitchFamily="34" charset="0"/>
              </a:rPr>
              <a:t/>
            </a:r>
            <a:br>
              <a:rPr lang="en-US" sz="2000" dirty="0" smtClean="0">
                <a:latin typeface="Calibri" pitchFamily="34" charset="0"/>
              </a:rPr>
            </a:br>
            <a:r>
              <a:rPr lang="en-US" sz="2000" dirty="0">
                <a:latin typeface="Calibri" pitchFamily="34" charset="0"/>
              </a:rPr>
              <a:t>The </a:t>
            </a:r>
            <a:r>
              <a:rPr lang="en-US" sz="2000" dirty="0" err="1">
                <a:latin typeface="Calibri" pitchFamily="34" charset="0"/>
              </a:rPr>
              <a:t>Peronosporales</a:t>
            </a:r>
            <a:r>
              <a:rPr lang="en-US" sz="2000" dirty="0">
                <a:latin typeface="Calibri" pitchFamily="34" charset="0"/>
              </a:rPr>
              <a:t> and </a:t>
            </a:r>
            <a:r>
              <a:rPr lang="en-US" sz="2000" dirty="0" err="1">
                <a:latin typeface="Calibri" pitchFamily="34" charset="0"/>
              </a:rPr>
              <a:t>Pythiales</a:t>
            </a:r>
            <a:r>
              <a:rPr lang="en-US" sz="2000" dirty="0">
                <a:latin typeface="Calibri" pitchFamily="34" charset="0"/>
              </a:rPr>
              <a:t>, which together account for the majority of plant pathogenic genera, form an ancient monophyletic group, suggesting that acquisition of plant pathogenicity probably occurred early in the evolution of this lineage.</a:t>
            </a:r>
            <a:r>
              <a:rPr lang="en-US" sz="2000" dirty="0" smtClean="0">
                <a:latin typeface="Calibri" pitchFamily="34" charset="0"/>
              </a:rPr>
              <a:t/>
            </a:r>
            <a:br>
              <a:rPr lang="en-US" sz="2000" dirty="0" smtClean="0">
                <a:latin typeface="Calibri" pitchFamily="34" charset="0"/>
              </a:rPr>
            </a:br>
            <a:r>
              <a:rPr lang="en-US" sz="2000" dirty="0" smtClean="0">
                <a:latin typeface="Calibri" pitchFamily="34" charset="0"/>
              </a:rPr>
              <a:t/>
            </a:r>
            <a:br>
              <a:rPr lang="en-US" sz="2000" dirty="0" smtClean="0">
                <a:latin typeface="Calibri" pitchFamily="34" charset="0"/>
              </a:rPr>
            </a:br>
            <a:r>
              <a:rPr lang="en-US" sz="2000" dirty="0">
                <a:latin typeface="Calibri" pitchFamily="34" charset="0"/>
              </a:rPr>
              <a:t>Most of the saprophytic and animal pathogenic species are restricted to the other classes. </a:t>
            </a:r>
            <a:r>
              <a:rPr lang="en-US" sz="2000" dirty="0" err="1">
                <a:latin typeface="Calibri" pitchFamily="34" charset="0"/>
              </a:rPr>
              <a:t>Aphanomyces</a:t>
            </a:r>
            <a:r>
              <a:rPr lang="en-US" sz="2000" dirty="0">
                <a:latin typeface="Calibri" pitchFamily="34" charset="0"/>
              </a:rPr>
              <a:t>, a genus with strong affinity to the </a:t>
            </a:r>
            <a:r>
              <a:rPr lang="en-US" sz="2000" dirty="0" err="1">
                <a:latin typeface="Calibri" pitchFamily="34" charset="0"/>
              </a:rPr>
              <a:t>Saprolegniales</a:t>
            </a:r>
            <a:r>
              <a:rPr lang="en-US" sz="2000" dirty="0">
                <a:latin typeface="Calibri" pitchFamily="34" charset="0"/>
              </a:rPr>
              <a:t>, includes both animal and plant pathogenic species.</a:t>
            </a:r>
            <a:r>
              <a:rPr lang="en-US" sz="2000" dirty="0" smtClean="0">
                <a:latin typeface="Calibri" pitchFamily="34" charset="0"/>
              </a:rPr>
              <a:t/>
            </a:r>
            <a:br>
              <a:rPr lang="en-US" sz="2000" dirty="0" smtClean="0">
                <a:latin typeface="Calibri" pitchFamily="34" charset="0"/>
              </a:rPr>
            </a:br>
            <a:endParaRPr lang="en-US" sz="2000" dirty="0">
              <a:latin typeface="Calibri" pitchFamily="34" charset="0"/>
            </a:endParaRPr>
          </a:p>
        </p:txBody>
      </p:sp>
    </p:spTree>
    <p:extLst>
      <p:ext uri="{BB962C8B-B14F-4D97-AF65-F5344CB8AC3E}">
        <p14:creationId xmlns:p14="http://schemas.microsoft.com/office/powerpoint/2010/main" val="3261189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features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a:t>
            </a:r>
            <a:r>
              <a:rPr lang="en-US" dirty="0" err="1"/>
              <a:t>oomycetes</a:t>
            </a:r>
            <a:r>
              <a:rPr lang="en-US" dirty="0"/>
              <a:t> inhabit primarily aquatic and moist soil habitats. They are often very abundant and can be easily cultured from both freshwater and saltwater ecosystems, as well as from a variety of agricultural or natural soils. However, several species are mainly terrestrial, including obligate </a:t>
            </a:r>
            <a:r>
              <a:rPr lang="en-US" dirty="0" err="1"/>
              <a:t>biotrophic</a:t>
            </a:r>
            <a:r>
              <a:rPr lang="en-US" dirty="0"/>
              <a:t> pathogens of plants that depend on air currents to disperse their spores.</a:t>
            </a:r>
            <a:r>
              <a:rPr lang="en-US" dirty="0" smtClean="0"/>
              <a:t/>
            </a:r>
            <a:br>
              <a:rPr lang="en-US" dirty="0" smtClean="0"/>
            </a:br>
            <a:r>
              <a:rPr lang="en-US" dirty="0" smtClean="0"/>
              <a:t/>
            </a:r>
            <a:br>
              <a:rPr lang="en-US" dirty="0" smtClean="0"/>
            </a:br>
            <a:r>
              <a:rPr lang="en-US" dirty="0"/>
              <a:t>The basic somatic structure of a majority of </a:t>
            </a:r>
            <a:r>
              <a:rPr lang="en-US" dirty="0" err="1"/>
              <a:t>oomycete</a:t>
            </a:r>
            <a:r>
              <a:rPr lang="en-US" dirty="0"/>
              <a:t> species is an extending fungus like thread, the hypha, that grows into a branched network of filaments, the mycelium. </a:t>
            </a:r>
            <a:r>
              <a:rPr lang="en-US" dirty="0" err="1"/>
              <a:t>Oomycetes</a:t>
            </a:r>
            <a:r>
              <a:rPr lang="en-US" dirty="0"/>
              <a:t> are known as </a:t>
            </a:r>
            <a:r>
              <a:rPr lang="en-US" dirty="0" err="1"/>
              <a:t>coenocytic</a:t>
            </a:r>
            <a:r>
              <a:rPr lang="en-US" dirty="0"/>
              <a:t> organisms; that is, their mycelium lacks septa or </a:t>
            </a:r>
            <a:r>
              <a:rPr lang="en-US" dirty="0" err="1"/>
              <a:t>crosswalls</a:t>
            </a:r>
            <a:r>
              <a:rPr lang="en-US" dirty="0"/>
              <a:t> that divide the hypha, except to separate it from the reproductive organs.</a:t>
            </a:r>
            <a:r>
              <a:rPr lang="en-US" dirty="0" smtClean="0"/>
              <a:t/>
            </a:r>
            <a:br>
              <a:rPr lang="en-US" dirty="0" smtClean="0"/>
            </a:br>
            <a:r>
              <a:rPr lang="en-US" dirty="0" smtClean="0"/>
              <a:t/>
            </a:r>
            <a:br>
              <a:rPr lang="en-US" dirty="0" smtClean="0"/>
            </a:br>
            <a:r>
              <a:rPr lang="en-US" dirty="0"/>
              <a:t>Both asexual and sexual reproductive structures occur. The primary asexual reproductive organ is the sporangium that differentiates at the tip of a vegetative hypha to produce and release motile </a:t>
            </a:r>
            <a:r>
              <a:rPr lang="en-US" dirty="0" err="1"/>
              <a:t>zoosporeswith</a:t>
            </a:r>
            <a:r>
              <a:rPr lang="en-US" dirty="0"/>
              <a:t> two flagella.</a:t>
            </a:r>
          </a:p>
        </p:txBody>
      </p:sp>
    </p:spTree>
    <p:extLst>
      <p:ext uri="{BB962C8B-B14F-4D97-AF65-F5344CB8AC3E}">
        <p14:creationId xmlns:p14="http://schemas.microsoft.com/office/powerpoint/2010/main" val="1396550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The zoospores can germinate directly or indirectly to produce a vegetative mycelium or can differentiate into secondary zoospores. Sexual reproduction involves the interaction of a male antheridia with a female </a:t>
            </a:r>
            <a:r>
              <a:rPr lang="en-US" dirty="0" err="1"/>
              <a:t>oogonia</a:t>
            </a:r>
            <a:r>
              <a:rPr lang="en-US" dirty="0"/>
              <a:t> through a fertilization tube that allows </a:t>
            </a:r>
            <a:r>
              <a:rPr lang="en-US" dirty="0" err="1"/>
              <a:t>themale</a:t>
            </a:r>
            <a:r>
              <a:rPr lang="en-US" dirty="0"/>
              <a:t> nuclei </a:t>
            </a:r>
            <a:r>
              <a:rPr lang="en-US" dirty="0" err="1"/>
              <a:t>tomigrate</a:t>
            </a:r>
            <a:r>
              <a:rPr lang="en-US" dirty="0"/>
              <a:t> into the </a:t>
            </a:r>
            <a:r>
              <a:rPr lang="en-US" dirty="0" err="1"/>
              <a:t>oogonium</a:t>
            </a:r>
            <a:r>
              <a:rPr lang="en-US" dirty="0"/>
              <a:t>.</a:t>
            </a:r>
            <a:r>
              <a:rPr lang="en-US" dirty="0" smtClean="0"/>
              <a:t/>
            </a:r>
            <a:br>
              <a:rPr lang="en-US" dirty="0" smtClean="0"/>
            </a:br>
            <a:r>
              <a:rPr lang="en-US" dirty="0" smtClean="0"/>
              <a:t/>
            </a:r>
            <a:br>
              <a:rPr lang="en-US" dirty="0" smtClean="0"/>
            </a:br>
            <a:r>
              <a:rPr lang="en-US" dirty="0"/>
              <a:t>Some </a:t>
            </a:r>
            <a:r>
              <a:rPr lang="en-US" dirty="0" err="1"/>
              <a:t>oomycetes</a:t>
            </a:r>
            <a:r>
              <a:rPr lang="en-US" dirty="0"/>
              <a:t> are self-fertile or homothallic, whereas others are self-sterile or heterothallic and require that strains with different mating types come into contact to achieve sexual reproduction. The sexual spores are the oospores, which can survive desiccation and starvation over long periods of time.</a:t>
            </a:r>
            <a:r>
              <a:rPr lang="en-US" dirty="0" smtClean="0"/>
              <a:t/>
            </a:r>
            <a:br>
              <a:rPr lang="en-US" dirty="0" smtClean="0"/>
            </a:br>
            <a:r>
              <a:rPr lang="en-US" dirty="0" smtClean="0"/>
              <a:t/>
            </a:r>
            <a:br>
              <a:rPr lang="en-US" dirty="0" smtClean="0"/>
            </a:br>
            <a:r>
              <a:rPr lang="en-US" dirty="0"/>
              <a:t>Under favorable environmental conditions, the oospores germinate to form vegetative mycelium or to release zoospores. Oospores are also the structures that gave the </a:t>
            </a:r>
            <a:r>
              <a:rPr lang="en-US" dirty="0" err="1"/>
              <a:t>oomycetes</a:t>
            </a:r>
            <a:r>
              <a:rPr lang="en-US" dirty="0"/>
              <a:t> their name of egg fungi. </a:t>
            </a:r>
            <a:r>
              <a:rPr lang="en-US" dirty="0" err="1"/>
              <a:t>Oomycetes</a:t>
            </a:r>
            <a:r>
              <a:rPr lang="en-US" dirty="0"/>
              <a:t> are diploid in the dominant vegetative phase with meiosis occurring only during gametogenesis.</a:t>
            </a:r>
          </a:p>
        </p:txBody>
      </p:sp>
    </p:spTree>
    <p:extLst>
      <p:ext uri="{BB962C8B-B14F-4D97-AF65-F5344CB8AC3E}">
        <p14:creationId xmlns:p14="http://schemas.microsoft.com/office/powerpoint/2010/main" val="2673614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Economic Importance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a:t>S</a:t>
            </a:r>
            <a:r>
              <a:rPr lang="en-US" dirty="0" smtClean="0"/>
              <a:t>aprophytic </a:t>
            </a:r>
            <a:r>
              <a:rPr lang="en-US" dirty="0" err="1"/>
              <a:t>oomycetes</a:t>
            </a:r>
            <a:r>
              <a:rPr lang="en-US" dirty="0"/>
              <a:t> play an important role in the decomposition and recycling of decaying matter in aquatic and soil environments. In addition, both plant and animal pathogenic </a:t>
            </a:r>
            <a:r>
              <a:rPr lang="en-US" dirty="0" err="1"/>
              <a:t>oomycetes</a:t>
            </a:r>
            <a:r>
              <a:rPr lang="en-US" dirty="0"/>
              <a:t> can cause serious economic impact by destroying crop, ornamental, and native plants as well as fish and other aquatic organisms.</a:t>
            </a:r>
            <a:r>
              <a:rPr lang="en-US" dirty="0" smtClean="0"/>
              <a:t/>
            </a:r>
            <a:br>
              <a:rPr lang="en-US" dirty="0" smtClean="0"/>
            </a:br>
            <a:r>
              <a:rPr lang="en-US" dirty="0" smtClean="0"/>
              <a:t/>
            </a:r>
            <a:br>
              <a:rPr lang="en-US" dirty="0" smtClean="0"/>
            </a:br>
            <a:r>
              <a:rPr lang="en-US" dirty="0"/>
              <a:t>Typically, </a:t>
            </a:r>
            <a:r>
              <a:rPr lang="en-US" dirty="0" err="1"/>
              <a:t>oomycete</a:t>
            </a:r>
            <a:r>
              <a:rPr lang="en-US" dirty="0"/>
              <a:t> diseases are difficult to manage and require the use of specific chemicals (fungicides or </a:t>
            </a:r>
            <a:r>
              <a:rPr lang="en-US" dirty="0" err="1"/>
              <a:t>oomycides</a:t>
            </a:r>
            <a:r>
              <a:rPr lang="en-US" dirty="0"/>
              <a:t>). Sources of sustainable genetic resistance in plants to </a:t>
            </a:r>
            <a:r>
              <a:rPr lang="en-US" dirty="0" err="1"/>
              <a:t>oomycetes</a:t>
            </a:r>
            <a:r>
              <a:rPr lang="en-US" dirty="0"/>
              <a:t> are limited. In addition, most </a:t>
            </a:r>
            <a:r>
              <a:rPr lang="en-US" dirty="0" err="1"/>
              <a:t>oomycetes</a:t>
            </a:r>
            <a:r>
              <a:rPr lang="en-US" dirty="0"/>
              <a:t>, such as </a:t>
            </a:r>
            <a:r>
              <a:rPr lang="en-US" dirty="0" err="1"/>
              <a:t>Phytophthora</a:t>
            </a:r>
            <a:r>
              <a:rPr lang="en-US" dirty="0"/>
              <a:t>, exhibit tremendous ability to adapt to chemical and genetic resistance through the development of new resistant strains.</a:t>
            </a:r>
          </a:p>
        </p:txBody>
      </p:sp>
    </p:spTree>
    <p:extLst>
      <p:ext uri="{BB962C8B-B14F-4D97-AF65-F5344CB8AC3E}">
        <p14:creationId xmlns:p14="http://schemas.microsoft.com/office/powerpoint/2010/main" val="2564234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t>For example, the appearance in the 1990’s of </a:t>
            </a:r>
            <a:r>
              <a:rPr lang="en-US" sz="2000" dirty="0" err="1"/>
              <a:t>Phytophthora</a:t>
            </a:r>
            <a:r>
              <a:rPr lang="en-US" sz="2000" dirty="0"/>
              <a:t> </a:t>
            </a:r>
            <a:r>
              <a:rPr lang="en-US" sz="2000" dirty="0" err="1"/>
              <a:t>infestans</a:t>
            </a:r>
            <a:r>
              <a:rPr lang="en-US" sz="2000" dirty="0"/>
              <a:t> strains resistant to the chemical </a:t>
            </a:r>
            <a:r>
              <a:rPr lang="en-US" sz="2000" dirty="0" err="1"/>
              <a:t>metalaxyl</a:t>
            </a:r>
            <a:r>
              <a:rPr lang="en-US" sz="2000" dirty="0"/>
              <a:t> resulted in potato late blight epidemics in the United States that were severe and destructive. Most modern research focuses on innovative approaches for the management of </a:t>
            </a:r>
            <a:r>
              <a:rPr lang="en-US" sz="2000" dirty="0" err="1"/>
              <a:t>oomycete</a:t>
            </a:r>
            <a:r>
              <a:rPr lang="en-US" sz="2000" dirty="0"/>
              <a:t> diseases, including the use of plant breeding, genetic engineering, and genomic technologies.</a:t>
            </a:r>
            <a:r>
              <a:rPr lang="en-US" sz="2000" dirty="0" smtClean="0"/>
              <a:t/>
            </a:r>
            <a:br>
              <a:rPr lang="en-US" sz="2000" dirty="0" smtClean="0"/>
            </a:br>
            <a:endParaRPr lang="en-US" sz="2000" dirty="0"/>
          </a:p>
        </p:txBody>
      </p:sp>
    </p:spTree>
    <p:extLst>
      <p:ext uri="{BB962C8B-B14F-4D97-AF65-F5344CB8AC3E}">
        <p14:creationId xmlns:p14="http://schemas.microsoft.com/office/powerpoint/2010/main" val="3804690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Plant-Pathogenic </a:t>
            </a:r>
            <a:r>
              <a:rPr lang="en-US" b="1" dirty="0" err="1"/>
              <a:t>Oomycetes</a:t>
            </a:r>
            <a:r>
              <a:rPr lang="en-US" dirty="0" smtClean="0"/>
              <a:t/>
            </a:r>
            <a:br>
              <a:rPr lang="en-US" dirty="0" smtClean="0"/>
            </a:br>
            <a:r>
              <a:rPr lang="en-US" sz="2200" dirty="0"/>
              <a:t>Plant-associated </a:t>
            </a:r>
            <a:r>
              <a:rPr lang="en-US" sz="2200" dirty="0" err="1"/>
              <a:t>oomycetes</a:t>
            </a:r>
            <a:r>
              <a:rPr lang="en-US" sz="2200" dirty="0"/>
              <a:t> may be </a:t>
            </a:r>
            <a:r>
              <a:rPr lang="en-US" sz="2200" dirty="0" err="1"/>
              <a:t>facultatively</a:t>
            </a:r>
            <a:r>
              <a:rPr lang="en-US" sz="2200" dirty="0"/>
              <a:t> or </a:t>
            </a:r>
            <a:r>
              <a:rPr lang="en-US" sz="2200" dirty="0" err="1"/>
              <a:t>obligately</a:t>
            </a:r>
            <a:r>
              <a:rPr lang="en-US" sz="2200" dirty="0"/>
              <a:t> pathogenic. Pathogenic </a:t>
            </a:r>
            <a:r>
              <a:rPr lang="en-US" sz="2200" dirty="0" err="1"/>
              <a:t>oomycetes</a:t>
            </a:r>
            <a:r>
              <a:rPr lang="en-US" sz="2200" dirty="0"/>
              <a:t> form specialized infection structures, also found in fungi, such as </a:t>
            </a:r>
            <a:r>
              <a:rPr lang="en-US" sz="2200" dirty="0" err="1"/>
              <a:t>appressoria</a:t>
            </a:r>
            <a:r>
              <a:rPr lang="en-US" sz="2200" dirty="0"/>
              <a:t> (penetration structures) and </a:t>
            </a:r>
            <a:r>
              <a:rPr lang="en-US" sz="2200" dirty="0" err="1"/>
              <a:t>haustoria</a:t>
            </a:r>
            <a:r>
              <a:rPr lang="en-US" sz="2200" dirty="0"/>
              <a:t> (feeding structures).</a:t>
            </a:r>
            <a:r>
              <a:rPr lang="en-US" sz="2200" dirty="0" smtClean="0"/>
              <a:t/>
            </a:r>
            <a:br>
              <a:rPr lang="en-US" sz="2200" dirty="0" smtClean="0"/>
            </a:br>
            <a:r>
              <a:rPr lang="en-US" sz="2200" dirty="0" smtClean="0"/>
              <a:t/>
            </a:r>
            <a:br>
              <a:rPr lang="en-US" sz="2200" dirty="0" smtClean="0"/>
            </a:br>
            <a:r>
              <a:rPr lang="en-US" sz="2200" dirty="0"/>
              <a:t>Plant-pathogenic </a:t>
            </a:r>
            <a:r>
              <a:rPr lang="en-US" sz="2200" dirty="0" err="1"/>
              <a:t>oomycetes</a:t>
            </a:r>
            <a:r>
              <a:rPr lang="en-US" sz="2200" dirty="0"/>
              <a:t> include about sixty species of the genus </a:t>
            </a:r>
            <a:r>
              <a:rPr lang="en-US" sz="2200" dirty="0" err="1"/>
              <a:t>Phytophthora</a:t>
            </a:r>
            <a:r>
              <a:rPr lang="en-US" sz="2200" dirty="0"/>
              <a:t>, several genera of the </a:t>
            </a:r>
            <a:r>
              <a:rPr lang="en-US" sz="2200" dirty="0" err="1"/>
              <a:t>biotrophic</a:t>
            </a:r>
            <a:r>
              <a:rPr lang="en-US" sz="2200" dirty="0"/>
              <a:t> downy mildews, and more than one hundred species of the genus </a:t>
            </a:r>
            <a:r>
              <a:rPr lang="en-US" sz="2200" dirty="0" err="1"/>
              <a:t>Pythium</a:t>
            </a:r>
            <a:r>
              <a:rPr lang="en-US" sz="2200" dirty="0"/>
              <a:t>. </a:t>
            </a:r>
            <a:r>
              <a:rPr lang="en-US" sz="2200" dirty="0" err="1"/>
              <a:t>Phytophthora</a:t>
            </a:r>
            <a:r>
              <a:rPr lang="en-US" sz="2200" dirty="0"/>
              <a:t> species cause some of the most destructive plant diseases in the world and are arguably </a:t>
            </a:r>
            <a:r>
              <a:rPr lang="en-US" sz="2200" dirty="0" err="1"/>
              <a:t>themost</a:t>
            </a:r>
            <a:r>
              <a:rPr lang="en-US" sz="2200" dirty="0"/>
              <a:t> devastating pathogens of dicotyledonous plants.</a:t>
            </a:r>
          </a:p>
        </p:txBody>
      </p:sp>
    </p:spTree>
    <p:extLst>
      <p:ext uri="{BB962C8B-B14F-4D97-AF65-F5344CB8AC3E}">
        <p14:creationId xmlns:p14="http://schemas.microsoft.com/office/powerpoint/2010/main" val="4129831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The most notable plant-pathogenic </a:t>
            </a:r>
            <a:r>
              <a:rPr lang="en-US" dirty="0" err="1"/>
              <a:t>oomycete</a:t>
            </a:r>
            <a:r>
              <a:rPr lang="en-US" dirty="0"/>
              <a:t> is </a:t>
            </a:r>
            <a:r>
              <a:rPr lang="en-US" dirty="0" err="1"/>
              <a:t>Phytophthora</a:t>
            </a:r>
            <a:r>
              <a:rPr lang="en-US" dirty="0"/>
              <a:t> </a:t>
            </a:r>
            <a:r>
              <a:rPr lang="en-US" dirty="0" err="1"/>
              <a:t>infestans</a:t>
            </a:r>
            <a:r>
              <a:rPr lang="en-US" dirty="0"/>
              <a:t>, the Irish Potato Famine </a:t>
            </a:r>
            <a:r>
              <a:rPr lang="en-US" dirty="0" err="1"/>
              <a:t>pathogen,which</a:t>
            </a:r>
            <a:r>
              <a:rPr lang="en-US" dirty="0"/>
              <a:t> causes late blight, a disease of potato and tomato.</a:t>
            </a:r>
            <a:r>
              <a:rPr lang="en-US" dirty="0" smtClean="0"/>
              <a:t/>
            </a:r>
            <a:br>
              <a:rPr lang="en-US" dirty="0" smtClean="0"/>
            </a:br>
            <a:r>
              <a:rPr lang="en-US" dirty="0" smtClean="0"/>
              <a:t/>
            </a:r>
            <a:br>
              <a:rPr lang="en-US" dirty="0" smtClean="0"/>
            </a:br>
            <a:r>
              <a:rPr lang="en-US" dirty="0"/>
              <a:t>Introduction of this pathogen to Europe in the mid-nineteenth century resulted in the potato blight famine and the death and displacement of millions of people. Today, </a:t>
            </a:r>
            <a:r>
              <a:rPr lang="en-US" dirty="0" err="1"/>
              <a:t>Phytophthora</a:t>
            </a:r>
            <a:r>
              <a:rPr lang="en-US" dirty="0"/>
              <a:t> </a:t>
            </a:r>
            <a:r>
              <a:rPr lang="en-US" dirty="0" err="1"/>
              <a:t>infestans</a:t>
            </a:r>
            <a:r>
              <a:rPr lang="en-US" dirty="0"/>
              <a:t> remains a prevalent pathogen causing multi billion dollar losses in potato production worldwide.</a:t>
            </a:r>
            <a:r>
              <a:rPr lang="en-US" dirty="0" smtClean="0"/>
              <a:t/>
            </a:r>
            <a:br>
              <a:rPr lang="en-US" dirty="0" smtClean="0"/>
            </a:br>
            <a:r>
              <a:rPr lang="en-US" dirty="0" smtClean="0"/>
              <a:t/>
            </a:r>
            <a:br>
              <a:rPr lang="en-US" dirty="0" smtClean="0"/>
            </a:br>
            <a:r>
              <a:rPr lang="en-US" dirty="0"/>
              <a:t>Other economically important </a:t>
            </a:r>
            <a:r>
              <a:rPr lang="en-US" dirty="0" err="1"/>
              <a:t>Phytophthora</a:t>
            </a:r>
            <a:r>
              <a:rPr lang="en-US" dirty="0"/>
              <a:t> diseases include root and stem rot caused by </a:t>
            </a:r>
            <a:r>
              <a:rPr lang="en-US" dirty="0" err="1"/>
              <a:t>Phytophthora</a:t>
            </a:r>
            <a:r>
              <a:rPr lang="en-US" dirty="0"/>
              <a:t> </a:t>
            </a:r>
            <a:r>
              <a:rPr lang="en-US" dirty="0" err="1"/>
              <a:t>sojae</a:t>
            </a:r>
            <a:r>
              <a:rPr lang="en-US" dirty="0"/>
              <a:t>, which hampers soybean production in several continents, and black pod of cocoa caused by </a:t>
            </a:r>
            <a:r>
              <a:rPr lang="en-US" dirty="0" err="1"/>
              <a:t>Phytophthora</a:t>
            </a:r>
            <a:r>
              <a:rPr lang="en-US" dirty="0"/>
              <a:t> </a:t>
            </a:r>
            <a:r>
              <a:rPr lang="en-US" dirty="0" err="1"/>
              <a:t>palmivora</a:t>
            </a:r>
            <a:r>
              <a:rPr lang="en-US" dirty="0"/>
              <a:t> and </a:t>
            </a:r>
            <a:r>
              <a:rPr lang="en-US" dirty="0" err="1"/>
              <a:t>Phytophthora</a:t>
            </a:r>
            <a:r>
              <a:rPr lang="en-US" dirty="0"/>
              <a:t> </a:t>
            </a:r>
            <a:r>
              <a:rPr lang="en-US" dirty="0" err="1"/>
              <a:t>megakarya</a:t>
            </a:r>
            <a:r>
              <a:rPr lang="en-US" dirty="0"/>
              <a:t>, a recurring threat to worldwide chocolate production.</a:t>
            </a:r>
            <a:r>
              <a:rPr lang="en-US" dirty="0" smtClean="0"/>
              <a:t/>
            </a:r>
            <a:br>
              <a:rPr lang="en-US" dirty="0" smtClean="0"/>
            </a:br>
            <a:endParaRPr lang="en-US" dirty="0"/>
          </a:p>
        </p:txBody>
      </p:sp>
    </p:spTree>
    <p:extLst>
      <p:ext uri="{BB962C8B-B14F-4D97-AF65-F5344CB8AC3E}">
        <p14:creationId xmlns:p14="http://schemas.microsoft.com/office/powerpoint/2010/main" val="2392422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The introduction of exotic plant pathogenic </a:t>
            </a:r>
            <a:r>
              <a:rPr lang="en-US" dirty="0" err="1"/>
              <a:t>oomycetes</a:t>
            </a:r>
            <a:r>
              <a:rPr lang="en-US" dirty="0"/>
              <a:t> to natural ecosystems can also cause devastating effects. For example, </a:t>
            </a:r>
            <a:r>
              <a:rPr lang="en-US" dirty="0" err="1"/>
              <a:t>Phytophthora</a:t>
            </a:r>
            <a:r>
              <a:rPr lang="en-US" dirty="0"/>
              <a:t> </a:t>
            </a:r>
            <a:r>
              <a:rPr lang="en-US" dirty="0" err="1"/>
              <a:t>cinnamomi</a:t>
            </a:r>
            <a:r>
              <a:rPr lang="en-US" dirty="0"/>
              <a:t> has decimated native plants in Australia and South America.</a:t>
            </a:r>
            <a:r>
              <a:rPr lang="en-US" dirty="0" smtClean="0"/>
              <a:t/>
            </a:r>
            <a:br>
              <a:rPr lang="en-US" dirty="0" smtClean="0"/>
            </a:br>
            <a:r>
              <a:rPr lang="en-US" dirty="0" smtClean="0"/>
              <a:t/>
            </a:r>
            <a:br>
              <a:rPr lang="en-US" dirty="0" smtClean="0"/>
            </a:br>
            <a:r>
              <a:rPr lang="en-US" dirty="0"/>
              <a:t>More recently, sudden oak death, a disease caused by a new species, </a:t>
            </a:r>
            <a:r>
              <a:rPr lang="en-US" dirty="0" err="1"/>
              <a:t>Phytophthora</a:t>
            </a:r>
            <a:r>
              <a:rPr lang="en-US" dirty="0"/>
              <a:t> </a:t>
            </a:r>
            <a:r>
              <a:rPr lang="en-US" dirty="0" err="1"/>
              <a:t>ramorum</a:t>
            </a:r>
            <a:r>
              <a:rPr lang="en-US" dirty="0"/>
              <a:t>, has emerged as a severe disease of oak trees along the Pacific Coast of the United States.</a:t>
            </a:r>
            <a:r>
              <a:rPr lang="en-US" dirty="0" smtClean="0"/>
              <a:t/>
            </a:r>
            <a:br>
              <a:rPr lang="en-US" dirty="0" smtClean="0"/>
            </a:br>
            <a:r>
              <a:rPr lang="en-US" dirty="0" smtClean="0"/>
              <a:t/>
            </a:r>
            <a:br>
              <a:rPr lang="en-US" dirty="0" smtClean="0"/>
            </a:br>
            <a:r>
              <a:rPr lang="en-US" dirty="0"/>
              <a:t>Other notorious </a:t>
            </a:r>
            <a:r>
              <a:rPr lang="en-US" dirty="0" err="1"/>
              <a:t>oomycete</a:t>
            </a:r>
            <a:r>
              <a:rPr lang="en-US" dirty="0"/>
              <a:t> pathogens include the obligate </a:t>
            </a:r>
            <a:r>
              <a:rPr lang="en-US" dirty="0" err="1"/>
              <a:t>biotrophs</a:t>
            </a:r>
            <a:r>
              <a:rPr lang="en-US" dirty="0"/>
              <a:t> </a:t>
            </a:r>
            <a:r>
              <a:rPr lang="en-US" dirty="0" err="1"/>
              <a:t>Plasmopara</a:t>
            </a:r>
            <a:r>
              <a:rPr lang="en-US" dirty="0"/>
              <a:t> </a:t>
            </a:r>
            <a:r>
              <a:rPr lang="en-US" dirty="0" err="1"/>
              <a:t>viticola</a:t>
            </a:r>
            <a:r>
              <a:rPr lang="en-US" dirty="0"/>
              <a:t>, the agent of downy mildew of grapevine, as well as </a:t>
            </a:r>
            <a:r>
              <a:rPr lang="en-US" dirty="0" err="1"/>
              <a:t>Albugo</a:t>
            </a:r>
            <a:r>
              <a:rPr lang="en-US" dirty="0"/>
              <a:t> and </a:t>
            </a:r>
            <a:r>
              <a:rPr lang="en-US" dirty="0" err="1"/>
              <a:t>Peronospora</a:t>
            </a:r>
            <a:r>
              <a:rPr lang="en-US" dirty="0"/>
              <a:t> species, which cause white rust and downy mildews on several crops</a:t>
            </a:r>
            <a:r>
              <a:rPr lang="en-US" dirty="0" smtClean="0"/>
              <a:t>.</a:t>
            </a:r>
          </a:p>
          <a:p>
            <a:r>
              <a:rPr lang="en-US" dirty="0" smtClean="0">
                <a:hlinkClick r:id="rId2"/>
              </a:rPr>
              <a:t>http://lifeofplant.blogspot.com/2011/03/oomycetes.html</a:t>
            </a:r>
            <a:endParaRPr lang="en-US" dirty="0"/>
          </a:p>
        </p:txBody>
      </p:sp>
    </p:spTree>
    <p:extLst>
      <p:ext uri="{BB962C8B-B14F-4D97-AF65-F5344CB8AC3E}">
        <p14:creationId xmlns:p14="http://schemas.microsoft.com/office/powerpoint/2010/main" val="2252228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Albugo</a:t>
            </a:r>
            <a:r>
              <a:rPr lang="en-US" dirty="0" smtClean="0"/>
              <a:t> candida</a:t>
            </a:r>
            <a:endParaRPr lang="en-US" dirty="0"/>
          </a:p>
        </p:txBody>
      </p:sp>
      <p:sp>
        <p:nvSpPr>
          <p:cNvPr id="3" name="Content Placeholder 2"/>
          <p:cNvSpPr>
            <a:spLocks noGrp="1"/>
          </p:cNvSpPr>
          <p:nvPr>
            <p:ph idx="1"/>
          </p:nvPr>
        </p:nvSpPr>
        <p:spPr/>
        <p:txBody>
          <a:bodyPr/>
          <a:lstStyle/>
          <a:p>
            <a:r>
              <a:rPr lang="en-US" dirty="0" smtClean="0">
                <a:hlinkClick r:id="rId2"/>
              </a:rPr>
              <a:t>https://istudy.pk/albugo/</a:t>
            </a:r>
            <a:endParaRPr lang="en-US" dirty="0"/>
          </a:p>
        </p:txBody>
      </p:sp>
    </p:spTree>
    <p:extLst>
      <p:ext uri="{BB962C8B-B14F-4D97-AF65-F5344CB8AC3E}">
        <p14:creationId xmlns:p14="http://schemas.microsoft.com/office/powerpoint/2010/main" val="3991189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characteristics</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sz="2000" dirty="0"/>
              <a:t>Fungi is a separate kingdom</a:t>
            </a:r>
          </a:p>
          <a:p>
            <a:pPr fontAlgn="base"/>
            <a:r>
              <a:rPr lang="en-US" sz="2000" dirty="0" smtClean="0"/>
              <a:t> </a:t>
            </a:r>
            <a:r>
              <a:rPr lang="en-US" sz="2000" dirty="0"/>
              <a:t>Fungi are Eukaryotic organism</a:t>
            </a:r>
          </a:p>
          <a:p>
            <a:pPr fontAlgn="base"/>
            <a:r>
              <a:rPr lang="en-US" sz="2000" dirty="0" smtClean="0"/>
              <a:t> </a:t>
            </a:r>
            <a:r>
              <a:rPr lang="en-US" sz="2000" dirty="0"/>
              <a:t>Morphology:</a:t>
            </a:r>
          </a:p>
          <a:p>
            <a:pPr fontAlgn="base"/>
            <a:r>
              <a:rPr lang="en-US" sz="2000" dirty="0"/>
              <a:t>Fungi exists in two fundamental forms, filamentous or </a:t>
            </a:r>
            <a:r>
              <a:rPr lang="en-US" sz="2000" dirty="0" err="1"/>
              <a:t>hyphal</a:t>
            </a:r>
            <a:r>
              <a:rPr lang="en-US" sz="2000" dirty="0"/>
              <a:t> form (MOLD) and singe celled or budding form (YEAST).</a:t>
            </a:r>
          </a:p>
          <a:p>
            <a:pPr fontAlgn="base"/>
            <a:r>
              <a:rPr lang="en-US" sz="2000" dirty="0"/>
              <a:t>But for the classification of fungi, they are studied as mold, yeast, yeast like fungi and dimorphic fungi.</a:t>
            </a:r>
          </a:p>
          <a:p>
            <a:pPr fontAlgn="base"/>
            <a:r>
              <a:rPr lang="en-US" sz="2000" dirty="0"/>
              <a:t>Yeast is Unicellular while Mold is multicellular and filamentous</a:t>
            </a:r>
          </a:p>
          <a:p>
            <a:pPr fontAlgn="base"/>
            <a:r>
              <a:rPr lang="en-US" sz="2000" dirty="0" smtClean="0"/>
              <a:t> </a:t>
            </a:r>
            <a:r>
              <a:rPr lang="en-US" sz="2000" dirty="0"/>
              <a:t>Fungi lacks Chloroplast</a:t>
            </a:r>
            <a:r>
              <a:rPr lang="en-US" sz="2000" dirty="0" smtClean="0"/>
              <a:t>.</a:t>
            </a:r>
          </a:p>
          <a:p>
            <a:pPr fontAlgn="base"/>
            <a:r>
              <a:rPr lang="en-US" sz="2000" dirty="0" smtClean="0"/>
              <a:t> </a:t>
            </a:r>
            <a:r>
              <a:rPr lang="en-US" sz="2000" dirty="0"/>
              <a:t>Mode of nutrition:</a:t>
            </a:r>
          </a:p>
          <a:p>
            <a:pPr fontAlgn="base"/>
            <a:r>
              <a:rPr lang="en-US" sz="2000" dirty="0"/>
              <a:t>Fungi are </a:t>
            </a:r>
            <a:r>
              <a:rPr lang="en-US" sz="2000" dirty="0" err="1"/>
              <a:t>organotropic</a:t>
            </a:r>
            <a:r>
              <a:rPr lang="en-US" sz="2000" dirty="0"/>
              <a:t> heterotrophs.</a:t>
            </a:r>
          </a:p>
          <a:p>
            <a:pPr fontAlgn="base"/>
            <a:r>
              <a:rPr lang="en-US" sz="2000" dirty="0"/>
              <a:t>Mostly Fungi are saprophytic and some are Parasitic</a:t>
            </a:r>
          </a:p>
          <a:p>
            <a:pPr fontAlgn="base"/>
            <a:r>
              <a:rPr lang="en-US" sz="2000" dirty="0" smtClean="0"/>
              <a:t> </a:t>
            </a:r>
            <a:r>
              <a:rPr lang="en-US" sz="2000" dirty="0"/>
              <a:t>Fungi grow best in acidic environment ( tolerate acidic pH).</a:t>
            </a:r>
          </a:p>
          <a:p>
            <a:pPr fontAlgn="base"/>
            <a:r>
              <a:rPr lang="en-US" sz="2000" dirty="0" smtClean="0"/>
              <a:t> </a:t>
            </a:r>
            <a:r>
              <a:rPr lang="en-US" sz="2000" dirty="0"/>
              <a:t>Fungi can tolerate high sugar concentration and dry condition</a:t>
            </a:r>
          </a:p>
          <a:p>
            <a:pPr fontAlgn="base"/>
            <a:endParaRPr lang="en-US" sz="2000" dirty="0"/>
          </a:p>
          <a:p>
            <a:endParaRPr lang="en-US" dirty="0"/>
          </a:p>
        </p:txBody>
      </p:sp>
    </p:spTree>
    <p:extLst>
      <p:ext uri="{BB962C8B-B14F-4D97-AF65-F5344CB8AC3E}">
        <p14:creationId xmlns:p14="http://schemas.microsoft.com/office/powerpoint/2010/main" val="3431374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ASCOMYCETES</a:t>
            </a:r>
            <a:endParaRPr lang="en-US" dirty="0"/>
          </a:p>
        </p:txBody>
      </p:sp>
      <p:sp>
        <p:nvSpPr>
          <p:cNvPr id="3" name="Content Placeholder 2"/>
          <p:cNvSpPr>
            <a:spLocks noGrp="1"/>
          </p:cNvSpPr>
          <p:nvPr>
            <p:ph idx="1"/>
          </p:nvPr>
        </p:nvSpPr>
        <p:spPr/>
        <p:txBody>
          <a:bodyPr>
            <a:normAutofit/>
          </a:bodyPr>
          <a:lstStyle/>
          <a:p>
            <a:pPr algn="just"/>
            <a:r>
              <a:rPr lang="en-US" sz="2400" dirty="0" smtClean="0"/>
              <a:t>Largest group of fungi – more than 32,000 species in 3,400 genera • Name derived from Greek word: </a:t>
            </a:r>
            <a:r>
              <a:rPr lang="en-US" sz="2400" dirty="0" err="1" smtClean="0"/>
              <a:t>askos</a:t>
            </a:r>
            <a:r>
              <a:rPr lang="en-US" sz="2400" dirty="0" smtClean="0"/>
              <a:t> – bag or bladder and </a:t>
            </a:r>
            <a:r>
              <a:rPr lang="en-US" sz="2400" dirty="0" err="1" smtClean="0"/>
              <a:t>mykes</a:t>
            </a:r>
            <a:r>
              <a:rPr lang="en-US" sz="2400" dirty="0" smtClean="0"/>
              <a:t> – fungus • Sexually produced spores (</a:t>
            </a:r>
            <a:r>
              <a:rPr lang="en-US" sz="2400" dirty="0" err="1" smtClean="0"/>
              <a:t>ascospores</a:t>
            </a:r>
            <a:r>
              <a:rPr lang="en-US" sz="2400" dirty="0" smtClean="0"/>
              <a:t>) are contained within a sac (</a:t>
            </a:r>
            <a:r>
              <a:rPr lang="en-US" sz="2400" dirty="0" err="1" smtClean="0"/>
              <a:t>ascus</a:t>
            </a:r>
            <a:r>
              <a:rPr lang="en-US" sz="2400" dirty="0" smtClean="0"/>
              <a:t>) • Include both saprophytic and parasitic species • Some are </a:t>
            </a:r>
            <a:r>
              <a:rPr lang="en-US" sz="2400" dirty="0" err="1" smtClean="0"/>
              <a:t>symbionts</a:t>
            </a:r>
            <a:r>
              <a:rPr lang="en-US" sz="2400" dirty="0" smtClean="0"/>
              <a:t> – about 40% of lichen have </a:t>
            </a:r>
            <a:r>
              <a:rPr lang="en-US" sz="2400" dirty="0" err="1" smtClean="0"/>
              <a:t>ascomycotina</a:t>
            </a:r>
            <a:r>
              <a:rPr lang="en-US" sz="2400" dirty="0" smtClean="0"/>
              <a:t> members as fungal partner • Majority are terrestrial but few are aquatic – marine and fresh water</a:t>
            </a:r>
            <a:endParaRPr lang="en-US" sz="2400" dirty="0"/>
          </a:p>
        </p:txBody>
      </p:sp>
    </p:spTree>
    <p:extLst>
      <p:ext uri="{BB962C8B-B14F-4D97-AF65-F5344CB8AC3E}">
        <p14:creationId xmlns:p14="http://schemas.microsoft.com/office/powerpoint/2010/main" val="3070094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smtClean="0"/>
              <a:t>Vegetative structure • </a:t>
            </a:r>
            <a:r>
              <a:rPr lang="en-US" sz="2800" dirty="0" err="1" smtClean="0"/>
              <a:t>Thallus</a:t>
            </a:r>
            <a:r>
              <a:rPr lang="en-US" sz="2800" dirty="0" smtClean="0"/>
              <a:t> may be unicellular (Yeast) or </a:t>
            </a:r>
            <a:r>
              <a:rPr lang="en-US" sz="2800" dirty="0" err="1" smtClean="0"/>
              <a:t>mycelial</a:t>
            </a:r>
            <a:r>
              <a:rPr lang="en-US" sz="2800" dirty="0" smtClean="0"/>
              <a:t> • Mycelium is well developed with branched and </a:t>
            </a:r>
            <a:r>
              <a:rPr lang="en-US" sz="2800" dirty="0" err="1" smtClean="0"/>
              <a:t>septate</a:t>
            </a:r>
            <a:r>
              <a:rPr lang="en-US" sz="2800" dirty="0" smtClean="0"/>
              <a:t> hyphae • Septa with simple pore • Hyphae compactly or loosely arranged • Mycelium may be </a:t>
            </a:r>
            <a:r>
              <a:rPr lang="en-US" sz="2800" dirty="0" err="1" smtClean="0"/>
              <a:t>homokaryotic</a:t>
            </a:r>
            <a:r>
              <a:rPr lang="en-US" sz="2800" dirty="0" smtClean="0"/>
              <a:t> – all </a:t>
            </a:r>
            <a:r>
              <a:rPr lang="en-US" sz="2800" dirty="0" err="1" smtClean="0"/>
              <a:t>neclei</a:t>
            </a:r>
            <a:r>
              <a:rPr lang="en-US" sz="2800" dirty="0" smtClean="0"/>
              <a:t> are genetically similar or </a:t>
            </a:r>
            <a:r>
              <a:rPr lang="en-US" sz="2800" dirty="0" err="1" smtClean="0"/>
              <a:t>heterokaryotic</a:t>
            </a:r>
            <a:r>
              <a:rPr lang="en-US" sz="2800" dirty="0" smtClean="0"/>
              <a:t> – nuclei are genetically different • Some members (</a:t>
            </a:r>
            <a:r>
              <a:rPr lang="en-US" sz="2800" dirty="0" err="1" smtClean="0"/>
              <a:t>Eg</a:t>
            </a:r>
            <a:r>
              <a:rPr lang="en-US" sz="2800" dirty="0" smtClean="0"/>
              <a:t>. </a:t>
            </a:r>
            <a:r>
              <a:rPr lang="en-US" sz="2800" dirty="0" err="1" smtClean="0"/>
              <a:t>Xylaria</a:t>
            </a:r>
            <a:r>
              <a:rPr lang="en-US" sz="2800" dirty="0" smtClean="0"/>
              <a:t>, </a:t>
            </a:r>
            <a:r>
              <a:rPr lang="en-US" sz="2800" dirty="0" err="1" smtClean="0"/>
              <a:t>Claviceps</a:t>
            </a:r>
            <a:r>
              <a:rPr lang="en-US" sz="2800" dirty="0" smtClean="0"/>
              <a:t>) form </a:t>
            </a:r>
            <a:r>
              <a:rPr lang="en-US" sz="2800" dirty="0" err="1" smtClean="0"/>
              <a:t>hyphal</a:t>
            </a:r>
            <a:r>
              <a:rPr lang="en-US" sz="2800" dirty="0" smtClean="0"/>
              <a:t> aggregations – </a:t>
            </a:r>
            <a:r>
              <a:rPr lang="en-US" sz="2800" dirty="0" err="1" smtClean="0"/>
              <a:t>Stroma</a:t>
            </a:r>
            <a:r>
              <a:rPr lang="en-US" sz="2800" dirty="0" smtClean="0"/>
              <a:t>, </a:t>
            </a:r>
            <a:r>
              <a:rPr lang="en-US" sz="2800" dirty="0" err="1" smtClean="0"/>
              <a:t>Sclerotium</a:t>
            </a:r>
            <a:endParaRPr lang="en-US" sz="2800" dirty="0"/>
          </a:p>
        </p:txBody>
      </p:sp>
    </p:spTree>
    <p:extLst>
      <p:ext uri="{BB962C8B-B14F-4D97-AF65-F5344CB8AC3E}">
        <p14:creationId xmlns:p14="http://schemas.microsoft.com/office/powerpoint/2010/main" val="171638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Reproduction • Asexual or Sexual reproduction Asexual reproduction • By formation of spores • Conidia, </a:t>
            </a:r>
            <a:r>
              <a:rPr lang="en-US" dirty="0" err="1" smtClean="0"/>
              <a:t>Oidia</a:t>
            </a:r>
            <a:r>
              <a:rPr lang="en-US" dirty="0" smtClean="0"/>
              <a:t> or </a:t>
            </a:r>
            <a:r>
              <a:rPr lang="en-US" dirty="0" err="1" smtClean="0"/>
              <a:t>Chlamydospores</a:t>
            </a:r>
            <a:endParaRPr lang="en-US" dirty="0"/>
          </a:p>
        </p:txBody>
      </p:sp>
    </p:spTree>
    <p:extLst>
      <p:ext uri="{BB962C8B-B14F-4D97-AF65-F5344CB8AC3E}">
        <p14:creationId xmlns:p14="http://schemas.microsoft.com/office/powerpoint/2010/main" val="571211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Conidia</a:t>
            </a:r>
            <a:endParaRPr lang="en-US" dirty="0"/>
          </a:p>
        </p:txBody>
      </p:sp>
      <p:sp>
        <p:nvSpPr>
          <p:cNvPr id="3" name="Content Placeholder 2"/>
          <p:cNvSpPr>
            <a:spLocks noGrp="1"/>
          </p:cNvSpPr>
          <p:nvPr>
            <p:ph idx="1"/>
          </p:nvPr>
        </p:nvSpPr>
        <p:spPr/>
        <p:txBody>
          <a:bodyPr/>
          <a:lstStyle/>
          <a:p>
            <a:pPr marL="0" indent="0">
              <a:buNone/>
            </a:pPr>
            <a:r>
              <a:rPr lang="en-US" dirty="0" smtClean="0"/>
              <a:t>• Important mode of asexual reproduction in </a:t>
            </a:r>
            <a:r>
              <a:rPr lang="en-US" dirty="0" err="1" smtClean="0"/>
              <a:t>Ascomycotina</a:t>
            </a:r>
            <a:r>
              <a:rPr lang="en-US" dirty="0" smtClean="0"/>
              <a:t> • Exogenous, non-motile spores • Produced on tip of conidiophores – branched or </a:t>
            </a:r>
            <a:r>
              <a:rPr lang="en-US" dirty="0" err="1" smtClean="0"/>
              <a:t>unbranced</a:t>
            </a:r>
            <a:r>
              <a:rPr lang="en-US" dirty="0" smtClean="0"/>
              <a:t> / unicellular or multicellular • Single or many chains of conidia are formed on a conidiophore • Conidia are generally formed </a:t>
            </a:r>
            <a:r>
              <a:rPr lang="en-US" dirty="0" err="1" smtClean="0"/>
              <a:t>basipetally</a:t>
            </a:r>
            <a:endParaRPr lang="en-US" dirty="0"/>
          </a:p>
        </p:txBody>
      </p:sp>
    </p:spTree>
    <p:extLst>
      <p:ext uri="{BB962C8B-B14F-4D97-AF65-F5344CB8AC3E}">
        <p14:creationId xmlns:p14="http://schemas.microsoft.com/office/powerpoint/2010/main" val="3435766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smtClean="0"/>
              <a:t>Formation of conidia on conidiophore (</a:t>
            </a:r>
            <a:r>
              <a:rPr lang="en-US" sz="2400" dirty="0" err="1" smtClean="0"/>
              <a:t>conidiogenesis</a:t>
            </a:r>
            <a:r>
              <a:rPr lang="en-US" sz="2400" dirty="0" smtClean="0"/>
              <a:t>) occurs in two ways – </a:t>
            </a:r>
            <a:r>
              <a:rPr lang="en-US" sz="2400" dirty="0" err="1" smtClean="0"/>
              <a:t>Blastic</a:t>
            </a:r>
            <a:r>
              <a:rPr lang="en-US" sz="2400" dirty="0" smtClean="0"/>
              <a:t> </a:t>
            </a:r>
            <a:r>
              <a:rPr lang="en-US" sz="2400" dirty="0" err="1" smtClean="0"/>
              <a:t>conidiogenesis</a:t>
            </a:r>
            <a:r>
              <a:rPr lang="en-US" sz="2400" dirty="0" smtClean="0"/>
              <a:t>: </a:t>
            </a:r>
            <a:r>
              <a:rPr lang="en-US" sz="2400" dirty="0" err="1" smtClean="0"/>
              <a:t>conidium</a:t>
            </a:r>
            <a:r>
              <a:rPr lang="en-US" sz="2400" dirty="0" smtClean="0"/>
              <a:t> develops by blowing out of wall of a cell, usually from the tip of a hypha – Thallic </a:t>
            </a:r>
            <a:r>
              <a:rPr lang="en-US" sz="2400" dirty="0" err="1" smtClean="0"/>
              <a:t>conidiogenesis</a:t>
            </a:r>
            <a:r>
              <a:rPr lang="en-US" sz="2400" dirty="0" smtClean="0"/>
              <a:t>: </a:t>
            </a:r>
            <a:r>
              <a:rPr lang="en-US" sz="2400" dirty="0" err="1" smtClean="0"/>
              <a:t>conidium</a:t>
            </a:r>
            <a:r>
              <a:rPr lang="en-US" sz="2400" dirty="0" smtClean="0"/>
              <a:t> develops from a pre-existing hyphae in which terminal or intercalary cells cut off by septa formation</a:t>
            </a:r>
            <a:endParaRPr lang="en-US" sz="2400" dirty="0"/>
          </a:p>
        </p:txBody>
      </p:sp>
      <p:sp>
        <p:nvSpPr>
          <p:cNvPr id="4" name="AutoShape 2" descr="Penicillium - an overview | ScienceDirect Topic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114800"/>
            <a:ext cx="2206625"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1218" y="4495800"/>
            <a:ext cx="30289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0176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Conidiophores arise singly or in groups • If in groups, they may form definite fruiting bodies – </a:t>
            </a:r>
            <a:r>
              <a:rPr lang="en-US" dirty="0" err="1" smtClean="0"/>
              <a:t>synnemata</a:t>
            </a:r>
            <a:r>
              <a:rPr lang="en-US" dirty="0" smtClean="0"/>
              <a:t>, </a:t>
            </a:r>
            <a:r>
              <a:rPr lang="en-US" dirty="0" err="1" smtClean="0"/>
              <a:t>acervulus</a:t>
            </a:r>
            <a:r>
              <a:rPr lang="en-US" dirty="0" smtClean="0"/>
              <a:t>, </a:t>
            </a:r>
            <a:r>
              <a:rPr lang="en-US" dirty="0" err="1" smtClean="0"/>
              <a:t>sporodichium</a:t>
            </a:r>
            <a:r>
              <a:rPr lang="en-US" dirty="0" smtClean="0"/>
              <a:t> or </a:t>
            </a:r>
            <a:r>
              <a:rPr lang="en-US" dirty="0" err="1" smtClean="0"/>
              <a:t>pycnidium</a:t>
            </a:r>
            <a:r>
              <a:rPr lang="en-US" dirty="0" smtClean="0"/>
              <a:t> • </a:t>
            </a:r>
            <a:r>
              <a:rPr lang="en-US" dirty="0" err="1" smtClean="0"/>
              <a:t>Oidia</a:t>
            </a:r>
            <a:r>
              <a:rPr lang="en-US" dirty="0" smtClean="0"/>
              <a:t> and </a:t>
            </a:r>
            <a:r>
              <a:rPr lang="en-US" dirty="0" err="1" smtClean="0"/>
              <a:t>chlamydospores</a:t>
            </a:r>
            <a:r>
              <a:rPr lang="en-US" dirty="0" smtClean="0"/>
              <a:t> are other asexual spores produced in some species • Fragmentation, fission and budding are shown by some species</a:t>
            </a:r>
            <a:endParaRPr lang="en-US" dirty="0"/>
          </a:p>
        </p:txBody>
      </p:sp>
    </p:spTree>
    <p:extLst>
      <p:ext uri="{BB962C8B-B14F-4D97-AF65-F5344CB8AC3E}">
        <p14:creationId xmlns:p14="http://schemas.microsoft.com/office/powerpoint/2010/main" val="35120517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reproduction</a:t>
            </a:r>
            <a:endParaRPr lang="en-US" dirty="0"/>
          </a:p>
        </p:txBody>
      </p:sp>
      <p:sp>
        <p:nvSpPr>
          <p:cNvPr id="3" name="Content Placeholder 2"/>
          <p:cNvSpPr>
            <a:spLocks noGrp="1"/>
          </p:cNvSpPr>
          <p:nvPr>
            <p:ph idx="1"/>
          </p:nvPr>
        </p:nvSpPr>
        <p:spPr/>
        <p:txBody>
          <a:bodyPr/>
          <a:lstStyle/>
          <a:p>
            <a:pPr marL="0" indent="0">
              <a:buNone/>
            </a:pPr>
            <a:r>
              <a:rPr lang="en-US" dirty="0" smtClean="0"/>
              <a:t>• Mycelium is </a:t>
            </a:r>
            <a:r>
              <a:rPr lang="en-US" dirty="0" err="1" smtClean="0"/>
              <a:t>eucarpic</a:t>
            </a:r>
            <a:r>
              <a:rPr lang="en-US" dirty="0" smtClean="0"/>
              <a:t> except in yeast • Members are either homothallic or heterothallic • Sexual reproduction is </a:t>
            </a:r>
            <a:r>
              <a:rPr lang="en-US" dirty="0" err="1" smtClean="0"/>
              <a:t>isogamous</a:t>
            </a:r>
            <a:r>
              <a:rPr lang="en-US" dirty="0" smtClean="0"/>
              <a:t> or heterogamous • Morphologically distinct sex organs are produced by some species: Male – Antheridium; Female – Ascogonium</a:t>
            </a:r>
            <a:endParaRPr lang="en-US" dirty="0"/>
          </a:p>
        </p:txBody>
      </p:sp>
    </p:spTree>
    <p:extLst>
      <p:ext uri="{BB962C8B-B14F-4D97-AF65-F5344CB8AC3E}">
        <p14:creationId xmlns:p14="http://schemas.microsoft.com/office/powerpoint/2010/main" val="4219319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Initial step in sexual reproduction is fusion of two protoplasts (</a:t>
            </a:r>
            <a:r>
              <a:rPr lang="en-US" dirty="0" err="1" smtClean="0"/>
              <a:t>plasmogamy</a:t>
            </a:r>
            <a:r>
              <a:rPr lang="en-US" dirty="0" smtClean="0"/>
              <a:t>) which bring together two compatible nuclei in a single cell (</a:t>
            </a:r>
            <a:r>
              <a:rPr lang="en-US" dirty="0" err="1" smtClean="0"/>
              <a:t>dikaryotic</a:t>
            </a:r>
            <a:r>
              <a:rPr lang="en-US" dirty="0" smtClean="0"/>
              <a:t> cell) • Common methods of </a:t>
            </a:r>
            <a:r>
              <a:rPr lang="en-US" dirty="0" err="1" smtClean="0"/>
              <a:t>plasmogamy</a:t>
            </a:r>
            <a:r>
              <a:rPr lang="en-US" dirty="0" smtClean="0"/>
              <a:t> in </a:t>
            </a:r>
            <a:r>
              <a:rPr lang="en-US" dirty="0" err="1" smtClean="0"/>
              <a:t>ascomycotina</a:t>
            </a:r>
            <a:r>
              <a:rPr lang="en-US" dirty="0" smtClean="0"/>
              <a:t> are; – </a:t>
            </a:r>
            <a:r>
              <a:rPr lang="en-US" dirty="0" err="1" smtClean="0"/>
              <a:t>Gametangial</a:t>
            </a:r>
            <a:r>
              <a:rPr lang="en-US" dirty="0" smtClean="0"/>
              <a:t> copulation – </a:t>
            </a:r>
            <a:r>
              <a:rPr lang="en-US" dirty="0" err="1" smtClean="0"/>
              <a:t>Gametangial</a:t>
            </a:r>
            <a:r>
              <a:rPr lang="en-US" dirty="0" smtClean="0"/>
              <a:t> contact – </a:t>
            </a:r>
            <a:r>
              <a:rPr lang="en-US" dirty="0" err="1" smtClean="0"/>
              <a:t>Spermatization</a:t>
            </a:r>
            <a:r>
              <a:rPr lang="en-US" dirty="0" smtClean="0"/>
              <a:t> – </a:t>
            </a:r>
            <a:r>
              <a:rPr lang="en-US" dirty="0" err="1" smtClean="0"/>
              <a:t>Somatogamy</a:t>
            </a:r>
            <a:r>
              <a:rPr lang="en-US" dirty="0" smtClean="0"/>
              <a:t> – Autogamy (Nuclei within the ascogonium arrange themselves into functional pairs without </a:t>
            </a:r>
            <a:r>
              <a:rPr lang="en-US" dirty="0" err="1" smtClean="0"/>
              <a:t>plasmogamy</a:t>
            </a:r>
            <a:r>
              <a:rPr lang="en-US" dirty="0" smtClean="0"/>
              <a:t>, </a:t>
            </a:r>
            <a:r>
              <a:rPr lang="en-US" dirty="0" err="1" smtClean="0"/>
              <a:t>Penicillium</a:t>
            </a:r>
            <a:r>
              <a:rPr lang="en-US" dirty="0" smtClean="0"/>
              <a:t>) – </a:t>
            </a:r>
            <a:r>
              <a:rPr lang="en-US" dirty="0" err="1" smtClean="0"/>
              <a:t>Hologamy</a:t>
            </a:r>
            <a:r>
              <a:rPr lang="en-US" dirty="0" smtClean="0"/>
              <a:t> (Fusion between two mature somatic cells functioning as </a:t>
            </a:r>
            <a:r>
              <a:rPr lang="en-US" dirty="0" err="1" smtClean="0"/>
              <a:t>gametangia</a:t>
            </a:r>
            <a:r>
              <a:rPr lang="en-US" dirty="0" smtClean="0"/>
              <a:t>, Yeast)</a:t>
            </a:r>
            <a:endParaRPr lang="en-US" dirty="0"/>
          </a:p>
        </p:txBody>
      </p:sp>
    </p:spTree>
    <p:extLst>
      <p:ext uri="{BB962C8B-B14F-4D97-AF65-F5344CB8AC3E}">
        <p14:creationId xmlns:p14="http://schemas.microsoft.com/office/powerpoint/2010/main" val="2406422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 </a:t>
            </a:r>
            <a:r>
              <a:rPr lang="en-US" dirty="0" err="1" smtClean="0"/>
              <a:t>plasmogamy</a:t>
            </a:r>
            <a:r>
              <a:rPr lang="en-US" dirty="0" smtClean="0"/>
              <a:t> changes</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err="1" smtClean="0"/>
              <a:t>Plasmogamy</a:t>
            </a:r>
            <a:r>
              <a:rPr lang="en-US" dirty="0" smtClean="0"/>
              <a:t> initiates a new phase in life cycle • Beginning of </a:t>
            </a:r>
            <a:r>
              <a:rPr lang="en-US" dirty="0" err="1" smtClean="0"/>
              <a:t>dikaryotic</a:t>
            </a:r>
            <a:r>
              <a:rPr lang="en-US" dirty="0" smtClean="0"/>
              <a:t> phase • </a:t>
            </a:r>
            <a:r>
              <a:rPr lang="en-US" dirty="0" err="1" smtClean="0"/>
              <a:t>Dikaryotic</a:t>
            </a:r>
            <a:r>
              <a:rPr lang="en-US" dirty="0" smtClean="0"/>
              <a:t> mycelium produce sac like sporangium called </a:t>
            </a:r>
            <a:r>
              <a:rPr lang="en-US" dirty="0" err="1" smtClean="0"/>
              <a:t>ascus</a:t>
            </a:r>
            <a:r>
              <a:rPr lang="en-US" dirty="0" smtClean="0"/>
              <a:t> • Nuclear fusion occurs within the </a:t>
            </a:r>
            <a:r>
              <a:rPr lang="en-US" dirty="0" err="1" smtClean="0"/>
              <a:t>ascus</a:t>
            </a:r>
            <a:r>
              <a:rPr lang="en-US" dirty="0" smtClean="0"/>
              <a:t> • </a:t>
            </a:r>
            <a:r>
              <a:rPr lang="en-US" dirty="0" err="1" smtClean="0"/>
              <a:t>Asci</a:t>
            </a:r>
            <a:r>
              <a:rPr lang="en-US" dirty="0" smtClean="0"/>
              <a:t> are formed in two ways – Direct method of development – Indirect method of development</a:t>
            </a:r>
            <a:endParaRPr lang="en-US" dirty="0"/>
          </a:p>
        </p:txBody>
      </p:sp>
    </p:spTree>
    <p:extLst>
      <p:ext uri="{BB962C8B-B14F-4D97-AF65-F5344CB8AC3E}">
        <p14:creationId xmlns:p14="http://schemas.microsoft.com/office/powerpoint/2010/main" val="2559440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Direct development of </a:t>
            </a:r>
            <a:r>
              <a:rPr lang="en-US" dirty="0" err="1" smtClean="0"/>
              <a:t>ascus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Seen in lower </a:t>
            </a:r>
            <a:r>
              <a:rPr lang="en-US" dirty="0" err="1" smtClean="0"/>
              <a:t>ascomycotina</a:t>
            </a:r>
            <a:r>
              <a:rPr lang="en-US" dirty="0" smtClean="0"/>
              <a:t> members • </a:t>
            </a:r>
            <a:r>
              <a:rPr lang="en-US" dirty="0" err="1" smtClean="0"/>
              <a:t>Plasmogamy</a:t>
            </a:r>
            <a:r>
              <a:rPr lang="en-US" dirty="0" smtClean="0"/>
              <a:t> results in a fusion cell with two compatible, haploid nuclei • The fusion cell enlarges and function as </a:t>
            </a:r>
            <a:r>
              <a:rPr lang="en-US" dirty="0" err="1" smtClean="0"/>
              <a:t>ascus</a:t>
            </a:r>
            <a:r>
              <a:rPr lang="en-US" dirty="0" smtClean="0"/>
              <a:t> mother cell • Within </a:t>
            </a:r>
            <a:r>
              <a:rPr lang="en-US" dirty="0" err="1" smtClean="0"/>
              <a:t>ascus</a:t>
            </a:r>
            <a:r>
              <a:rPr lang="en-US" dirty="0" smtClean="0"/>
              <a:t> mother cell, the two nuclei fuse to form a diploid nucleus (zygote) • Diploid nucleus immediately undergo a meiotic division followed by a mitotic division resulting in 8 haploid nuclei • Each nuclei accumulate cytoplasm, secrete a wall around it develop into an </a:t>
            </a:r>
            <a:r>
              <a:rPr lang="en-US" dirty="0" err="1" smtClean="0"/>
              <a:t>ascospore</a:t>
            </a:r>
            <a:r>
              <a:rPr lang="en-US" dirty="0" smtClean="0"/>
              <a:t> • </a:t>
            </a:r>
            <a:r>
              <a:rPr lang="en-US" dirty="0" err="1" smtClean="0"/>
              <a:t>Ascus</a:t>
            </a:r>
            <a:r>
              <a:rPr lang="en-US" dirty="0" smtClean="0"/>
              <a:t> mother cell enlarges and develop into an </a:t>
            </a:r>
            <a:r>
              <a:rPr lang="en-US" dirty="0" err="1" smtClean="0"/>
              <a:t>ascus</a:t>
            </a:r>
            <a:r>
              <a:rPr lang="en-US" dirty="0" smtClean="0"/>
              <a:t> containing 8 haploid </a:t>
            </a:r>
            <a:r>
              <a:rPr lang="en-US" dirty="0" err="1" smtClean="0"/>
              <a:t>ascospores</a:t>
            </a:r>
            <a:endParaRPr lang="en-US" dirty="0"/>
          </a:p>
        </p:txBody>
      </p:sp>
    </p:spTree>
    <p:extLst>
      <p:ext uri="{BB962C8B-B14F-4D97-AF65-F5344CB8AC3E}">
        <p14:creationId xmlns:p14="http://schemas.microsoft.com/office/powerpoint/2010/main" val="853675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fontAlgn="base"/>
            <a:r>
              <a:rPr lang="en-US" dirty="0"/>
              <a:t>Most of the fungi are Obligate aerobes (molds) and few are facultative anaerobes (yeasts)</a:t>
            </a:r>
          </a:p>
          <a:p>
            <a:pPr fontAlgn="base"/>
            <a:r>
              <a:rPr lang="en-US" dirty="0" smtClean="0"/>
              <a:t>Optimum </a:t>
            </a:r>
            <a:r>
              <a:rPr lang="en-US" dirty="0"/>
              <a:t>temperature of growth for most saprophytic fungi is 20-30 C while (30-37) C for parasitic fungi.</a:t>
            </a:r>
          </a:p>
          <a:p>
            <a:pPr fontAlgn="base"/>
            <a:r>
              <a:rPr lang="en-US" dirty="0" smtClean="0"/>
              <a:t> </a:t>
            </a:r>
            <a:r>
              <a:rPr lang="en-US" dirty="0"/>
              <a:t>Growth rate of fungi is slower than that of bacteria.</a:t>
            </a:r>
          </a:p>
          <a:p>
            <a:pPr fontAlgn="base"/>
            <a:r>
              <a:rPr lang="en-US" dirty="0" smtClean="0"/>
              <a:t> </a:t>
            </a:r>
            <a:r>
              <a:rPr lang="en-US" dirty="0"/>
              <a:t>Cell wall is composed of chitin</a:t>
            </a:r>
          </a:p>
          <a:p>
            <a:pPr fontAlgn="base"/>
            <a:r>
              <a:rPr lang="en-US" dirty="0" smtClean="0"/>
              <a:t> </a:t>
            </a:r>
            <a:r>
              <a:rPr lang="en-US" dirty="0"/>
              <a:t>Cell membrane consists of </a:t>
            </a:r>
            <a:r>
              <a:rPr lang="en-US" dirty="0" err="1"/>
              <a:t>ergosterol</a:t>
            </a:r>
            <a:endParaRPr lang="en-US" dirty="0"/>
          </a:p>
          <a:p>
            <a:pPr fontAlgn="base"/>
            <a:r>
              <a:rPr lang="en-US" dirty="0" smtClean="0"/>
              <a:t> </a:t>
            </a:r>
            <a:r>
              <a:rPr lang="en-US" dirty="0"/>
              <a:t>Reproduction: both asexual (</a:t>
            </a:r>
            <a:r>
              <a:rPr lang="en-US" dirty="0" err="1"/>
              <a:t>Axamorph</a:t>
            </a:r>
            <a:r>
              <a:rPr lang="en-US" dirty="0"/>
              <a:t>) and sexual (</a:t>
            </a:r>
            <a:r>
              <a:rPr lang="en-US" dirty="0" err="1"/>
              <a:t>Teliomorph</a:t>
            </a:r>
            <a:r>
              <a:rPr lang="en-US" dirty="0"/>
              <a:t>) mode of reproduction</a:t>
            </a:r>
          </a:p>
          <a:p>
            <a:pPr fontAlgn="base"/>
            <a:r>
              <a:rPr lang="en-US" dirty="0"/>
              <a:t>Asexual methods: fragmentation, </a:t>
            </a:r>
            <a:r>
              <a:rPr lang="en-US" dirty="0" err="1"/>
              <a:t>fsomatic</a:t>
            </a:r>
            <a:r>
              <a:rPr lang="en-US" dirty="0"/>
              <a:t> budding, fission, asexual spore formation</a:t>
            </a:r>
          </a:p>
          <a:p>
            <a:pPr fontAlgn="base"/>
            <a:r>
              <a:rPr lang="en-US" dirty="0"/>
              <a:t>Sexual methods: </a:t>
            </a:r>
            <a:r>
              <a:rPr lang="en-US" dirty="0" err="1"/>
              <a:t>gametic</a:t>
            </a:r>
            <a:r>
              <a:rPr lang="en-US" dirty="0"/>
              <a:t> copulation, </a:t>
            </a:r>
            <a:r>
              <a:rPr lang="en-US" dirty="0" err="1"/>
              <a:t>gamate-gametangium</a:t>
            </a:r>
            <a:r>
              <a:rPr lang="en-US" dirty="0"/>
              <a:t> </a:t>
            </a:r>
            <a:r>
              <a:rPr lang="en-US" dirty="0" err="1"/>
              <a:t>opulation</a:t>
            </a:r>
            <a:r>
              <a:rPr lang="en-US" dirty="0"/>
              <a:t>, </a:t>
            </a:r>
            <a:r>
              <a:rPr lang="en-US" dirty="0" err="1"/>
              <a:t>gametangium</a:t>
            </a:r>
            <a:r>
              <a:rPr lang="en-US" dirty="0"/>
              <a:t> copulation, somatic copulation and </a:t>
            </a:r>
            <a:r>
              <a:rPr lang="en-US" dirty="0" err="1"/>
              <a:t>Spermatization</a:t>
            </a:r>
            <a:r>
              <a:rPr lang="en-US" dirty="0"/>
              <a:t>.</a:t>
            </a:r>
          </a:p>
          <a:p>
            <a:pPr fontAlgn="base"/>
            <a:r>
              <a:rPr lang="en-US" dirty="0" smtClean="0"/>
              <a:t> </a:t>
            </a:r>
            <a:r>
              <a:rPr lang="en-US" dirty="0"/>
              <a:t>More than 2,00,000 fungi species are known.</a:t>
            </a:r>
          </a:p>
          <a:p>
            <a:pPr fontAlgn="base"/>
            <a:r>
              <a:rPr lang="en-US" dirty="0" smtClean="0"/>
              <a:t> </a:t>
            </a:r>
            <a:r>
              <a:rPr lang="en-US" dirty="0"/>
              <a:t>More than 100 fungi are responsible for human infection.</a:t>
            </a:r>
          </a:p>
          <a:p>
            <a:endParaRPr lang="en-US" dirty="0"/>
          </a:p>
        </p:txBody>
      </p:sp>
    </p:spTree>
    <p:extLst>
      <p:ext uri="{BB962C8B-B14F-4D97-AF65-F5344CB8AC3E}">
        <p14:creationId xmlns:p14="http://schemas.microsoft.com/office/powerpoint/2010/main" val="37300186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Indirect development of </a:t>
            </a:r>
            <a:r>
              <a:rPr lang="en-US" dirty="0" err="1" smtClean="0"/>
              <a:t>ascus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Occurs in higher members of </a:t>
            </a:r>
            <a:r>
              <a:rPr lang="en-US" dirty="0" err="1" smtClean="0"/>
              <a:t>Ascomycotina</a:t>
            </a:r>
            <a:r>
              <a:rPr lang="en-US" dirty="0" smtClean="0"/>
              <a:t> • </a:t>
            </a:r>
            <a:r>
              <a:rPr lang="en-US" dirty="0" err="1" smtClean="0"/>
              <a:t>Plasmogamy</a:t>
            </a:r>
            <a:r>
              <a:rPr lang="en-US" dirty="0" smtClean="0"/>
              <a:t> results in </a:t>
            </a:r>
            <a:r>
              <a:rPr lang="en-US" dirty="0" err="1" smtClean="0"/>
              <a:t>dikaryotisation</a:t>
            </a:r>
            <a:r>
              <a:rPr lang="en-US" dirty="0" smtClean="0"/>
              <a:t> of ascogonium or female hypha • Male and female nuclei in </a:t>
            </a:r>
            <a:r>
              <a:rPr lang="en-US" dirty="0" err="1" smtClean="0"/>
              <a:t>dikaryotic</a:t>
            </a:r>
            <a:r>
              <a:rPr lang="en-US" dirty="0" smtClean="0"/>
              <a:t> hyphae </a:t>
            </a:r>
            <a:r>
              <a:rPr lang="en-US" dirty="0" err="1" smtClean="0"/>
              <a:t>donot</a:t>
            </a:r>
            <a:r>
              <a:rPr lang="en-US" dirty="0" smtClean="0"/>
              <a:t> fuse immediately • Several papillae like outgrowths (hyphae) arise from the ascogonium or </a:t>
            </a:r>
            <a:r>
              <a:rPr lang="en-US" dirty="0" err="1" smtClean="0"/>
              <a:t>dikaryotic</a:t>
            </a:r>
            <a:r>
              <a:rPr lang="en-US" dirty="0" smtClean="0"/>
              <a:t> cell • These are called </a:t>
            </a:r>
            <a:r>
              <a:rPr lang="en-US" dirty="0" err="1" smtClean="0"/>
              <a:t>ascogenous</a:t>
            </a:r>
            <a:r>
              <a:rPr lang="en-US" dirty="0" smtClean="0"/>
              <a:t> hyphae • </a:t>
            </a:r>
            <a:r>
              <a:rPr lang="en-US" dirty="0" err="1" smtClean="0"/>
              <a:t>Ascogenous</a:t>
            </a:r>
            <a:r>
              <a:rPr lang="en-US" dirty="0" smtClean="0"/>
              <a:t> hyphae are </a:t>
            </a:r>
            <a:r>
              <a:rPr lang="en-US" dirty="0" err="1" smtClean="0"/>
              <a:t>asceptate</a:t>
            </a:r>
            <a:r>
              <a:rPr lang="en-US" dirty="0" smtClean="0"/>
              <a:t> initially but cross walls develop later • Two nuclei undergo several conjugate division and each cell of </a:t>
            </a:r>
            <a:r>
              <a:rPr lang="en-US" dirty="0" err="1" smtClean="0"/>
              <a:t>ascogenous</a:t>
            </a:r>
            <a:r>
              <a:rPr lang="en-US" dirty="0" smtClean="0"/>
              <a:t> hyphae become </a:t>
            </a:r>
            <a:r>
              <a:rPr lang="en-US" dirty="0" err="1" smtClean="0"/>
              <a:t>dikaryotic</a:t>
            </a:r>
            <a:r>
              <a:rPr lang="en-US" dirty="0" smtClean="0"/>
              <a:t> • </a:t>
            </a:r>
            <a:r>
              <a:rPr lang="en-US" dirty="0" err="1" smtClean="0"/>
              <a:t>Asci</a:t>
            </a:r>
            <a:r>
              <a:rPr lang="en-US" dirty="0" smtClean="0"/>
              <a:t> develop from terminal or sub-terminal cell of </a:t>
            </a:r>
            <a:r>
              <a:rPr lang="en-US" dirty="0" err="1" smtClean="0"/>
              <a:t>ascogenous</a:t>
            </a:r>
            <a:r>
              <a:rPr lang="en-US" dirty="0" smtClean="0"/>
              <a:t> hyphae</a:t>
            </a:r>
            <a:endParaRPr lang="en-US" dirty="0"/>
          </a:p>
        </p:txBody>
      </p:sp>
    </p:spTree>
    <p:extLst>
      <p:ext uri="{BB962C8B-B14F-4D97-AF65-F5344CB8AC3E}">
        <p14:creationId xmlns:p14="http://schemas.microsoft.com/office/powerpoint/2010/main" val="3682261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a:t>
            </a:r>
            <a:r>
              <a:rPr lang="en-US" dirty="0" err="1" smtClean="0"/>
              <a:t>ascus</a:t>
            </a:r>
            <a:endParaRPr lang="en-US" dirty="0"/>
          </a:p>
        </p:txBody>
      </p:sp>
      <p:sp>
        <p:nvSpPr>
          <p:cNvPr id="3" name="Content Placeholder 2"/>
          <p:cNvSpPr>
            <a:spLocks noGrp="1"/>
          </p:cNvSpPr>
          <p:nvPr>
            <p:ph idx="1"/>
          </p:nvPr>
        </p:nvSpPr>
        <p:spPr/>
        <p:txBody>
          <a:bodyPr>
            <a:normAutofit lnSpcReduction="10000"/>
          </a:bodyPr>
          <a:lstStyle/>
          <a:p>
            <a:r>
              <a:rPr lang="en-US" dirty="0" err="1" smtClean="0"/>
              <a:t>Asci</a:t>
            </a:r>
            <a:r>
              <a:rPr lang="en-US" dirty="0" smtClean="0"/>
              <a:t> develop from the tips of </a:t>
            </a:r>
            <a:r>
              <a:rPr lang="en-US" dirty="0" err="1" smtClean="0"/>
              <a:t>ascogenous</a:t>
            </a:r>
            <a:r>
              <a:rPr lang="en-US" dirty="0" smtClean="0"/>
              <a:t> hyphae or their branches • The </a:t>
            </a:r>
            <a:r>
              <a:rPr lang="en-US" dirty="0" err="1" smtClean="0"/>
              <a:t>dikaryotic</a:t>
            </a:r>
            <a:r>
              <a:rPr lang="en-US" dirty="0" smtClean="0"/>
              <a:t> tip cell curls over to form a hook or crozier • Both nuclei of the hook divide to form 4 nuclei – one in extreme tip, two lie in the arch and one near the basal septum of crozier • Septa are formed resulting a terminal </a:t>
            </a:r>
            <a:r>
              <a:rPr lang="en-US" dirty="0" err="1" smtClean="0"/>
              <a:t>uninucleate</a:t>
            </a:r>
            <a:r>
              <a:rPr lang="en-US" dirty="0" smtClean="0"/>
              <a:t> cell, </a:t>
            </a:r>
            <a:r>
              <a:rPr lang="en-US" dirty="0" err="1" smtClean="0"/>
              <a:t>binucleate</a:t>
            </a:r>
            <a:r>
              <a:rPr lang="en-US" dirty="0" smtClean="0"/>
              <a:t> arch cell and a </a:t>
            </a:r>
            <a:r>
              <a:rPr lang="en-US" dirty="0" err="1" smtClean="0"/>
              <a:t>uninucleate</a:t>
            </a:r>
            <a:r>
              <a:rPr lang="en-US" dirty="0" smtClean="0"/>
              <a:t> stalk or ante penultimate cell • These cells compose the characteristic crozier of higher </a:t>
            </a:r>
            <a:r>
              <a:rPr lang="en-US" dirty="0" err="1" smtClean="0"/>
              <a:t>Ascomycotina</a:t>
            </a:r>
            <a:r>
              <a:rPr lang="en-US" dirty="0" smtClean="0"/>
              <a:t> • Arch cell contains two nuclei – one male and </a:t>
            </a:r>
            <a:endParaRPr lang="en-US" dirty="0"/>
          </a:p>
        </p:txBody>
      </p:sp>
    </p:spTree>
    <p:extLst>
      <p:ext uri="{BB962C8B-B14F-4D97-AF65-F5344CB8AC3E}">
        <p14:creationId xmlns:p14="http://schemas.microsoft.com/office/powerpoint/2010/main" val="23330474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Crozier formation</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2057400"/>
            <a:ext cx="3810000" cy="3051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905000"/>
            <a:ext cx="3733800" cy="328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5130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Arch cell contains two nuclei – one male and other female • It acts as the </a:t>
            </a:r>
            <a:r>
              <a:rPr lang="en-US" dirty="0" err="1" smtClean="0"/>
              <a:t>ascus</a:t>
            </a:r>
            <a:r>
              <a:rPr lang="en-US" dirty="0" smtClean="0"/>
              <a:t> mother cell and enlarges to form the </a:t>
            </a:r>
            <a:r>
              <a:rPr lang="en-US" dirty="0" err="1" smtClean="0"/>
              <a:t>ascus</a:t>
            </a:r>
            <a:r>
              <a:rPr lang="en-US" dirty="0" smtClean="0"/>
              <a:t> • Two nuclei within the </a:t>
            </a:r>
            <a:r>
              <a:rPr lang="en-US" dirty="0" err="1" smtClean="0"/>
              <a:t>ascus</a:t>
            </a:r>
            <a:r>
              <a:rPr lang="en-US" dirty="0" smtClean="0"/>
              <a:t> fuse (</a:t>
            </a:r>
            <a:r>
              <a:rPr lang="en-US" dirty="0" err="1" smtClean="0"/>
              <a:t>karyogamy</a:t>
            </a:r>
            <a:r>
              <a:rPr lang="en-US" dirty="0" smtClean="0"/>
              <a:t>) and form a </a:t>
            </a:r>
            <a:r>
              <a:rPr lang="en-US" dirty="0" err="1" smtClean="0"/>
              <a:t>synkaryon</a:t>
            </a:r>
            <a:r>
              <a:rPr lang="en-US" dirty="0" smtClean="0"/>
              <a:t> (diploid nucleus) • Diploid nucleus within the </a:t>
            </a:r>
            <a:r>
              <a:rPr lang="en-US" dirty="0" err="1" smtClean="0"/>
              <a:t>ascus</a:t>
            </a:r>
            <a:r>
              <a:rPr lang="en-US" dirty="0" smtClean="0"/>
              <a:t> undergo a meiotic division and a mitotic division producing 8 haploid nuclei • The nuclei gather some cytoplasm and secrete a wall around it resulting in 8 </a:t>
            </a:r>
            <a:r>
              <a:rPr lang="en-US" dirty="0" err="1" smtClean="0"/>
              <a:t>ascospore</a:t>
            </a:r>
            <a:r>
              <a:rPr lang="en-US" dirty="0" smtClean="0"/>
              <a:t> within an </a:t>
            </a:r>
            <a:r>
              <a:rPr lang="en-US" dirty="0" err="1" smtClean="0"/>
              <a:t>ascus</a:t>
            </a:r>
            <a:r>
              <a:rPr lang="en-US" dirty="0" smtClean="0"/>
              <a:t> • The </a:t>
            </a:r>
            <a:r>
              <a:rPr lang="en-US" dirty="0" err="1" smtClean="0"/>
              <a:t>asci</a:t>
            </a:r>
            <a:r>
              <a:rPr lang="en-US" dirty="0" smtClean="0"/>
              <a:t> are variable in form – </a:t>
            </a:r>
            <a:r>
              <a:rPr lang="en-US" dirty="0" err="1" smtClean="0"/>
              <a:t>globose</a:t>
            </a:r>
            <a:r>
              <a:rPr lang="en-US" dirty="0" smtClean="0"/>
              <a:t>, oval, club shaped or cylindrical • </a:t>
            </a:r>
            <a:r>
              <a:rPr lang="en-US" dirty="0" err="1" smtClean="0"/>
              <a:t>Ascus</a:t>
            </a:r>
            <a:r>
              <a:rPr lang="en-US" dirty="0" smtClean="0"/>
              <a:t> wall may be single layered (</a:t>
            </a:r>
            <a:r>
              <a:rPr lang="en-US" dirty="0" err="1" smtClean="0"/>
              <a:t>unitunicate</a:t>
            </a:r>
            <a:r>
              <a:rPr lang="en-US" dirty="0" smtClean="0"/>
              <a:t>) or two layered (</a:t>
            </a:r>
            <a:r>
              <a:rPr lang="en-US" dirty="0" err="1" smtClean="0"/>
              <a:t>bitunicate</a:t>
            </a:r>
            <a:r>
              <a:rPr lang="en-US" dirty="0" smtClean="0"/>
              <a:t>)</a:t>
            </a:r>
            <a:endParaRPr lang="en-US" dirty="0"/>
          </a:p>
        </p:txBody>
      </p:sp>
    </p:spTree>
    <p:extLst>
      <p:ext uri="{BB962C8B-B14F-4D97-AF65-F5344CB8AC3E}">
        <p14:creationId xmlns:p14="http://schemas.microsoft.com/office/powerpoint/2010/main" val="22031389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 of </a:t>
            </a:r>
            <a:r>
              <a:rPr lang="en-US" dirty="0" err="1" smtClean="0"/>
              <a:t>ascocarp</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err="1" smtClean="0"/>
              <a:t>asci</a:t>
            </a:r>
            <a:r>
              <a:rPr lang="en-US" dirty="0" smtClean="0"/>
              <a:t> and </a:t>
            </a:r>
            <a:r>
              <a:rPr lang="en-US" dirty="0" err="1" smtClean="0"/>
              <a:t>ascogenous</a:t>
            </a:r>
            <a:r>
              <a:rPr lang="en-US" dirty="0" smtClean="0"/>
              <a:t> hyphae get surrounded by a </a:t>
            </a:r>
            <a:r>
              <a:rPr lang="en-US" dirty="0" err="1" smtClean="0"/>
              <a:t>pseudoparenchymatous</a:t>
            </a:r>
            <a:r>
              <a:rPr lang="en-US" dirty="0" smtClean="0"/>
              <a:t> mass of sterile hyphae • The entire fructification is called </a:t>
            </a:r>
            <a:r>
              <a:rPr lang="en-US" dirty="0" err="1" smtClean="0"/>
              <a:t>ascocarp</a:t>
            </a:r>
            <a:r>
              <a:rPr lang="en-US" dirty="0" smtClean="0"/>
              <a:t> • </a:t>
            </a:r>
            <a:r>
              <a:rPr lang="en-US" dirty="0" err="1" smtClean="0"/>
              <a:t>Ascocarp</a:t>
            </a:r>
            <a:r>
              <a:rPr lang="en-US" dirty="0" smtClean="0"/>
              <a:t> contains ascogonium, </a:t>
            </a:r>
            <a:r>
              <a:rPr lang="en-US" dirty="0" err="1" smtClean="0"/>
              <a:t>ascogenous</a:t>
            </a:r>
            <a:r>
              <a:rPr lang="en-US" dirty="0" smtClean="0"/>
              <a:t> hyphae, mass of </a:t>
            </a:r>
            <a:r>
              <a:rPr lang="en-US" dirty="0" err="1" smtClean="0"/>
              <a:t>asci</a:t>
            </a:r>
            <a:r>
              <a:rPr lang="en-US" dirty="0" smtClean="0"/>
              <a:t> with </a:t>
            </a:r>
            <a:r>
              <a:rPr lang="en-US" dirty="0" err="1" smtClean="0"/>
              <a:t>ascospores</a:t>
            </a:r>
            <a:r>
              <a:rPr lang="en-US" dirty="0" smtClean="0"/>
              <a:t>, </a:t>
            </a:r>
            <a:r>
              <a:rPr lang="en-US" dirty="0" err="1" smtClean="0"/>
              <a:t>paraphyses</a:t>
            </a:r>
            <a:r>
              <a:rPr lang="en-US" dirty="0" smtClean="0"/>
              <a:t> and enveloping sheath • The </a:t>
            </a:r>
            <a:r>
              <a:rPr lang="en-US" dirty="0" err="1" smtClean="0"/>
              <a:t>ascocarp</a:t>
            </a:r>
            <a:r>
              <a:rPr lang="en-US" dirty="0" smtClean="0"/>
              <a:t> may be of different types – </a:t>
            </a:r>
            <a:r>
              <a:rPr lang="en-US" dirty="0" err="1" smtClean="0"/>
              <a:t>Ascostroma</a:t>
            </a:r>
            <a:r>
              <a:rPr lang="en-US" dirty="0" smtClean="0"/>
              <a:t>, </a:t>
            </a:r>
            <a:r>
              <a:rPr lang="en-US" dirty="0" err="1" smtClean="0"/>
              <a:t>Cleistothecium</a:t>
            </a:r>
            <a:r>
              <a:rPr lang="en-US" dirty="0" smtClean="0"/>
              <a:t>, </a:t>
            </a:r>
            <a:r>
              <a:rPr lang="en-US" dirty="0" err="1" smtClean="0"/>
              <a:t>Perithecium</a:t>
            </a:r>
            <a:r>
              <a:rPr lang="en-US" dirty="0" smtClean="0"/>
              <a:t> or Apothecium</a:t>
            </a:r>
            <a:endParaRPr lang="en-US" dirty="0"/>
          </a:p>
        </p:txBody>
      </p:sp>
    </p:spTree>
    <p:extLst>
      <p:ext uri="{BB962C8B-B14F-4D97-AF65-F5344CB8AC3E}">
        <p14:creationId xmlns:p14="http://schemas.microsoft.com/office/powerpoint/2010/main" val="1435054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ASCOCARPS</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0248" y="2133600"/>
            <a:ext cx="5939177" cy="2463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99582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Release of </a:t>
            </a:r>
            <a:r>
              <a:rPr lang="en-US" dirty="0" err="1" smtClean="0"/>
              <a:t>ascospores</a:t>
            </a:r>
            <a:r>
              <a:rPr lang="en-US" dirty="0" smtClean="0"/>
              <a:t> • When mature, </a:t>
            </a:r>
            <a:r>
              <a:rPr lang="en-US" dirty="0" err="1" smtClean="0"/>
              <a:t>asci</a:t>
            </a:r>
            <a:r>
              <a:rPr lang="en-US" dirty="0" smtClean="0"/>
              <a:t> dehisce to release the </a:t>
            </a:r>
            <a:r>
              <a:rPr lang="en-US" dirty="0" err="1" smtClean="0"/>
              <a:t>ascospores</a:t>
            </a:r>
            <a:r>
              <a:rPr lang="en-US" dirty="0" smtClean="0"/>
              <a:t> • Mode of dehiscence of </a:t>
            </a:r>
            <a:r>
              <a:rPr lang="en-US" dirty="0" err="1" smtClean="0"/>
              <a:t>asci</a:t>
            </a:r>
            <a:r>
              <a:rPr lang="en-US" dirty="0" smtClean="0"/>
              <a:t> is variable – – Apical pore (</a:t>
            </a:r>
            <a:r>
              <a:rPr lang="en-US" dirty="0" err="1" smtClean="0"/>
              <a:t>ascal</a:t>
            </a:r>
            <a:r>
              <a:rPr lang="en-US" dirty="0" smtClean="0"/>
              <a:t> pore) – Lid or operculum – Slit – In </a:t>
            </a:r>
            <a:r>
              <a:rPr lang="en-US" dirty="0" err="1" smtClean="0"/>
              <a:t>bitunicate</a:t>
            </a:r>
            <a:r>
              <a:rPr lang="en-US" dirty="0" smtClean="0"/>
              <a:t> </a:t>
            </a:r>
            <a:r>
              <a:rPr lang="en-US" dirty="0" err="1" smtClean="0"/>
              <a:t>ascus</a:t>
            </a:r>
            <a:r>
              <a:rPr lang="en-US" dirty="0" smtClean="0"/>
              <a:t>, inner wall layer with </a:t>
            </a:r>
            <a:r>
              <a:rPr lang="en-US" dirty="0" err="1" smtClean="0"/>
              <a:t>ascospores</a:t>
            </a:r>
            <a:r>
              <a:rPr lang="en-US" dirty="0" smtClean="0"/>
              <a:t> protrude through a pore</a:t>
            </a:r>
            <a:endParaRPr lang="en-US" dirty="0"/>
          </a:p>
        </p:txBody>
      </p:sp>
    </p:spTree>
    <p:extLst>
      <p:ext uri="{BB962C8B-B14F-4D97-AF65-F5344CB8AC3E}">
        <p14:creationId xmlns:p14="http://schemas.microsoft.com/office/powerpoint/2010/main" val="15305786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Ascospore</a:t>
            </a:r>
            <a:r>
              <a:rPr lang="en-US" dirty="0" smtClean="0"/>
              <a:t> germination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err="1" smtClean="0"/>
              <a:t>Ascospores</a:t>
            </a:r>
            <a:r>
              <a:rPr lang="en-US" dirty="0" smtClean="0"/>
              <a:t> may be elliptical or spherical • It has dense cytoplasm, wall may be single layered or double layered. Outer layer is thick if double layered • Generally unicellular and </a:t>
            </a:r>
            <a:r>
              <a:rPr lang="en-US" dirty="0" err="1" smtClean="0"/>
              <a:t>uninucleate</a:t>
            </a:r>
            <a:r>
              <a:rPr lang="en-US" dirty="0" smtClean="0"/>
              <a:t> • </a:t>
            </a:r>
            <a:r>
              <a:rPr lang="en-US" dirty="0" err="1" smtClean="0"/>
              <a:t>Ascospores</a:t>
            </a:r>
            <a:r>
              <a:rPr lang="en-US" dirty="0" smtClean="0"/>
              <a:t> germinate under </a:t>
            </a:r>
            <a:r>
              <a:rPr lang="en-US" dirty="0" err="1" smtClean="0"/>
              <a:t>favourable</a:t>
            </a:r>
            <a:r>
              <a:rPr lang="en-US" dirty="0" smtClean="0"/>
              <a:t> conditions by producing a germ tube • The germ tube later develop into a </a:t>
            </a:r>
            <a:r>
              <a:rPr lang="en-US" dirty="0" err="1" smtClean="0"/>
              <a:t>septate</a:t>
            </a:r>
            <a:r>
              <a:rPr lang="en-US" dirty="0" smtClean="0"/>
              <a:t>, </a:t>
            </a:r>
            <a:r>
              <a:rPr lang="en-US" dirty="0" err="1" smtClean="0"/>
              <a:t>monokaryotic</a:t>
            </a:r>
            <a:r>
              <a:rPr lang="en-US" dirty="0" smtClean="0"/>
              <a:t> mycelium</a:t>
            </a:r>
          </a:p>
          <a:p>
            <a:r>
              <a:rPr lang="en-US" dirty="0" smtClean="0">
                <a:hlinkClick r:id="rId2"/>
              </a:rPr>
              <a:t>http://www.macollege.in/app/webroot/uploads/department_materials/doc_640.pdf</a:t>
            </a:r>
            <a:endParaRPr lang="en-US" dirty="0"/>
          </a:p>
        </p:txBody>
      </p:sp>
    </p:spTree>
    <p:extLst>
      <p:ext uri="{BB962C8B-B14F-4D97-AF65-F5344CB8AC3E}">
        <p14:creationId xmlns:p14="http://schemas.microsoft.com/office/powerpoint/2010/main" val="32483431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Penicilium</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https://www.youtube.com/watch?v=NUQegjXum4s</a:t>
            </a:r>
            <a:endParaRPr lang="en-US" dirty="0"/>
          </a:p>
        </p:txBody>
      </p:sp>
    </p:spTree>
    <p:extLst>
      <p:ext uri="{BB962C8B-B14F-4D97-AF65-F5344CB8AC3E}">
        <p14:creationId xmlns:p14="http://schemas.microsoft.com/office/powerpoint/2010/main" val="38460594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Basidiomycotina</a:t>
            </a:r>
            <a:r>
              <a:rPr lang="en-US" dirty="0" smtClean="0"/>
              <a:t> and </a:t>
            </a:r>
            <a:r>
              <a:rPr lang="en-US" dirty="0" err="1" smtClean="0"/>
              <a:t>Agricus</a:t>
            </a:r>
            <a:endParaRPr lang="en-US" dirty="0"/>
          </a:p>
        </p:txBody>
      </p:sp>
      <p:sp>
        <p:nvSpPr>
          <p:cNvPr id="3" name="Content Placeholder 2"/>
          <p:cNvSpPr>
            <a:spLocks noGrp="1"/>
          </p:cNvSpPr>
          <p:nvPr>
            <p:ph idx="1"/>
          </p:nvPr>
        </p:nvSpPr>
        <p:spPr/>
        <p:txBody>
          <a:bodyPr/>
          <a:lstStyle/>
          <a:p>
            <a:r>
              <a:rPr lang="en-US" dirty="0" smtClean="0">
                <a:hlinkClick r:id="rId2"/>
              </a:rPr>
              <a:t>https://www.slideshare.net/plock14/basidiomycotina-55820636</a:t>
            </a:r>
            <a:endParaRPr lang="en-US" dirty="0"/>
          </a:p>
        </p:txBody>
      </p:sp>
    </p:spTree>
    <p:extLst>
      <p:ext uri="{BB962C8B-B14F-4D97-AF65-F5344CB8AC3E}">
        <p14:creationId xmlns:p14="http://schemas.microsoft.com/office/powerpoint/2010/main" val="54517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base"/>
            <a:r>
              <a:rPr lang="en-US" dirty="0"/>
              <a:t> </a:t>
            </a:r>
            <a:r>
              <a:rPr lang="en-US" sz="2600" dirty="0"/>
              <a:t>More than 20 species are responsible to cause severe systemic human infection, 35 species causes less severe systemic disease or might causes cutaneous or sub cutaneous infection and 45 species causes superficial cutaneous infection.</a:t>
            </a:r>
          </a:p>
          <a:p>
            <a:pPr fontAlgn="base"/>
            <a:r>
              <a:rPr lang="en-US" sz="2600" dirty="0" smtClean="0"/>
              <a:t> </a:t>
            </a:r>
            <a:r>
              <a:rPr lang="en-US" sz="2600" dirty="0"/>
              <a:t>Some fungi shows mutualistic relationship with higher plants, </a:t>
            </a:r>
            <a:r>
              <a:rPr lang="en-US" sz="2600" dirty="0" err="1"/>
              <a:t>eg</a:t>
            </a:r>
            <a:r>
              <a:rPr lang="en-US" sz="2600" dirty="0"/>
              <a:t> </a:t>
            </a:r>
            <a:r>
              <a:rPr lang="en-US" sz="2600" dirty="0" err="1"/>
              <a:t>Mycorrhiza</a:t>
            </a:r>
            <a:r>
              <a:rPr lang="en-US" sz="2600" dirty="0"/>
              <a:t> is symbiotic associated with root of gymnosperm</a:t>
            </a:r>
          </a:p>
          <a:p>
            <a:pPr fontAlgn="base"/>
            <a:r>
              <a:rPr lang="en-US" sz="2600" b="1" dirty="0"/>
              <a:t>Classification of fungi:</a:t>
            </a:r>
          </a:p>
          <a:p>
            <a:pPr fontAlgn="base"/>
            <a:r>
              <a:rPr lang="en-US" sz="2600" dirty="0"/>
              <a:t>The kingdom fungi or </a:t>
            </a:r>
            <a:r>
              <a:rPr lang="en-US" sz="2600" dirty="0" err="1"/>
              <a:t>mycota</a:t>
            </a:r>
            <a:r>
              <a:rPr lang="en-US" sz="2600" dirty="0"/>
              <a:t> is classified into 9 division however only four division are involved in medical mycology</a:t>
            </a:r>
            <a:br>
              <a:rPr lang="en-US" sz="2600" dirty="0"/>
            </a:br>
            <a:r>
              <a:rPr lang="en-US" sz="2600" dirty="0"/>
              <a:t>1. </a:t>
            </a:r>
            <a:r>
              <a:rPr lang="en-US" sz="2600" dirty="0" err="1"/>
              <a:t>Ascomycetes</a:t>
            </a:r>
            <a:r>
              <a:rPr lang="en-US" sz="2600" dirty="0"/>
              <a:t/>
            </a:r>
            <a:br>
              <a:rPr lang="en-US" sz="2600" dirty="0"/>
            </a:br>
            <a:r>
              <a:rPr lang="en-US" sz="2600" dirty="0"/>
              <a:t>2. </a:t>
            </a:r>
            <a:r>
              <a:rPr lang="en-US" sz="2600" dirty="0" err="1"/>
              <a:t>Basidiomycetes</a:t>
            </a:r>
            <a:r>
              <a:rPr lang="en-US" sz="2600" dirty="0"/>
              <a:t/>
            </a:r>
            <a:br>
              <a:rPr lang="en-US" sz="2600" dirty="0"/>
            </a:br>
            <a:r>
              <a:rPr lang="en-US" sz="2600" dirty="0"/>
              <a:t>3. </a:t>
            </a:r>
            <a:r>
              <a:rPr lang="en-US" sz="2600" dirty="0" err="1"/>
              <a:t>Zygomycetes</a:t>
            </a:r>
            <a:r>
              <a:rPr lang="en-US" sz="2600" dirty="0"/>
              <a:t/>
            </a:r>
            <a:br>
              <a:rPr lang="en-US" sz="2600" dirty="0"/>
            </a:br>
            <a:r>
              <a:rPr lang="en-US" sz="2600" dirty="0"/>
              <a:t>4. </a:t>
            </a:r>
            <a:r>
              <a:rPr lang="en-US" sz="2600" dirty="0" err="1" smtClean="0"/>
              <a:t>Deuteromycetes</a:t>
            </a:r>
            <a:endParaRPr lang="en-US" sz="2600" dirty="0"/>
          </a:p>
        </p:txBody>
      </p:sp>
    </p:spTree>
    <p:extLst>
      <p:ext uri="{BB962C8B-B14F-4D97-AF65-F5344CB8AC3E}">
        <p14:creationId xmlns:p14="http://schemas.microsoft.com/office/powerpoint/2010/main" val="4011601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200" b="1" dirty="0" err="1" smtClean="0"/>
              <a:t>Ascomycetes</a:t>
            </a:r>
            <a:r>
              <a:rPr lang="en-US" sz="2200" b="1" dirty="0" smtClean="0"/>
              <a:t>:</a:t>
            </a:r>
          </a:p>
          <a:p>
            <a:pPr fontAlgn="base"/>
            <a:r>
              <a:rPr lang="en-US" sz="2200" dirty="0" smtClean="0"/>
              <a:t>Sexual spore produced within a sac like structure called </a:t>
            </a:r>
            <a:r>
              <a:rPr lang="en-US" sz="2200" dirty="0" err="1" smtClean="0"/>
              <a:t>ascus</a:t>
            </a:r>
            <a:r>
              <a:rPr lang="en-US" sz="2200" dirty="0" smtClean="0"/>
              <a:t>.</a:t>
            </a:r>
          </a:p>
          <a:p>
            <a:pPr fontAlgn="base"/>
            <a:r>
              <a:rPr lang="en-US" sz="2200" dirty="0" smtClean="0"/>
              <a:t>Sexual spore are called </a:t>
            </a:r>
            <a:r>
              <a:rPr lang="en-US" sz="2200" dirty="0" err="1" smtClean="0"/>
              <a:t>ascospore</a:t>
            </a:r>
            <a:endParaRPr lang="en-US" sz="2200" dirty="0" smtClean="0"/>
          </a:p>
          <a:p>
            <a:pPr fontAlgn="base"/>
            <a:r>
              <a:rPr lang="en-US" sz="2200" dirty="0" smtClean="0"/>
              <a:t>Asexual reproduction occurs by single celled or multi celled conidia</a:t>
            </a:r>
          </a:p>
          <a:p>
            <a:pPr fontAlgn="base"/>
            <a:r>
              <a:rPr lang="en-US" sz="2200" dirty="0" err="1" smtClean="0"/>
              <a:t>Ascomycetes</a:t>
            </a:r>
            <a:r>
              <a:rPr lang="en-US" sz="2200" dirty="0" smtClean="0"/>
              <a:t> are also known as sac </a:t>
            </a:r>
            <a:r>
              <a:rPr lang="en-US" sz="2200" dirty="0" err="1" smtClean="0"/>
              <a:t>mycetes</a:t>
            </a:r>
            <a:r>
              <a:rPr lang="en-US" sz="2200" dirty="0" smtClean="0"/>
              <a:t>.</a:t>
            </a:r>
          </a:p>
          <a:p>
            <a:pPr fontAlgn="base"/>
            <a:r>
              <a:rPr lang="en-US" sz="2200" dirty="0" smtClean="0"/>
              <a:t>Hyphae are generally </a:t>
            </a:r>
            <a:r>
              <a:rPr lang="en-US" sz="2200" dirty="0" err="1" smtClean="0"/>
              <a:t>septated</a:t>
            </a:r>
            <a:endParaRPr lang="en-US" sz="2200" dirty="0" smtClean="0"/>
          </a:p>
          <a:p>
            <a:pPr fontAlgn="base"/>
            <a:r>
              <a:rPr lang="en-US" sz="2200" dirty="0" smtClean="0"/>
              <a:t>Examples: </a:t>
            </a:r>
            <a:r>
              <a:rPr lang="en-US" sz="2200" i="1" dirty="0" smtClean="0"/>
              <a:t>Saccharomyces, </a:t>
            </a:r>
            <a:r>
              <a:rPr lang="en-US" sz="2200" i="1" dirty="0" err="1" smtClean="0"/>
              <a:t>Arthroderma</a:t>
            </a:r>
            <a:r>
              <a:rPr lang="en-US" sz="2200" i="1" dirty="0" smtClean="0"/>
              <a:t>, </a:t>
            </a:r>
            <a:r>
              <a:rPr lang="en-US" sz="2200" i="1" dirty="0" err="1" smtClean="0"/>
              <a:t>Gibberella</a:t>
            </a:r>
            <a:endParaRPr lang="en-US" sz="2200" dirty="0" smtClean="0"/>
          </a:p>
          <a:p>
            <a:endParaRPr lang="en-US" dirty="0" smtClean="0"/>
          </a:p>
          <a:p>
            <a:endParaRPr lang="en-US" dirty="0"/>
          </a:p>
        </p:txBody>
      </p:sp>
    </p:spTree>
    <p:extLst>
      <p:ext uri="{BB962C8B-B14F-4D97-AF65-F5344CB8AC3E}">
        <p14:creationId xmlns:p14="http://schemas.microsoft.com/office/powerpoint/2010/main" val="1676220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fontAlgn="base"/>
            <a:r>
              <a:rPr lang="en-US" b="1" dirty="0" err="1"/>
              <a:t>Basidiomycetes</a:t>
            </a:r>
            <a:r>
              <a:rPr lang="en-US" b="1" dirty="0"/>
              <a:t>:</a:t>
            </a:r>
          </a:p>
          <a:p>
            <a:pPr fontAlgn="base"/>
            <a:r>
              <a:rPr lang="en-US" dirty="0"/>
              <a:t>Sexual spore are produced externally on a </a:t>
            </a:r>
            <a:r>
              <a:rPr lang="en-US" dirty="0" err="1"/>
              <a:t>basidium</a:t>
            </a:r>
            <a:endParaRPr lang="en-US" dirty="0"/>
          </a:p>
          <a:p>
            <a:pPr fontAlgn="base"/>
            <a:r>
              <a:rPr lang="en-US" dirty="0"/>
              <a:t>Sexual spore are known as </a:t>
            </a:r>
            <a:r>
              <a:rPr lang="en-US" dirty="0" err="1"/>
              <a:t>basidiospore</a:t>
            </a:r>
            <a:endParaRPr lang="en-US" dirty="0"/>
          </a:p>
          <a:p>
            <a:pPr fontAlgn="base"/>
            <a:r>
              <a:rPr lang="en-US" dirty="0"/>
              <a:t>Asexual reproduction occurs by budding, fragmentation or conidia formation</a:t>
            </a:r>
          </a:p>
          <a:p>
            <a:pPr fontAlgn="base"/>
            <a:r>
              <a:rPr lang="en-US" dirty="0"/>
              <a:t>They are commonly called as mushroom group</a:t>
            </a:r>
          </a:p>
          <a:p>
            <a:pPr fontAlgn="base"/>
            <a:r>
              <a:rPr lang="en-US" dirty="0"/>
              <a:t>Hyphae are generally </a:t>
            </a:r>
            <a:r>
              <a:rPr lang="en-US" dirty="0" err="1"/>
              <a:t>septated</a:t>
            </a:r>
            <a:endParaRPr lang="en-US" dirty="0"/>
          </a:p>
          <a:p>
            <a:pPr fontAlgn="base"/>
            <a:r>
              <a:rPr lang="en-US" dirty="0"/>
              <a:t>Examples:</a:t>
            </a:r>
            <a:r>
              <a:rPr lang="en-US" i="1" dirty="0"/>
              <a:t> Amanita, </a:t>
            </a:r>
            <a:r>
              <a:rPr lang="en-US" i="1" dirty="0" err="1"/>
              <a:t>Agaricus</a:t>
            </a:r>
            <a:r>
              <a:rPr lang="en-US" i="1" dirty="0"/>
              <a:t>, </a:t>
            </a:r>
            <a:r>
              <a:rPr lang="en-US" i="1" dirty="0" err="1"/>
              <a:t>Filobasidiella</a:t>
            </a:r>
            <a:endParaRPr lang="en-US" dirty="0"/>
          </a:p>
          <a:p>
            <a:pPr fontAlgn="base"/>
            <a:r>
              <a:rPr lang="en-US" b="1" dirty="0" err="1"/>
              <a:t>Zygomycetes</a:t>
            </a:r>
            <a:r>
              <a:rPr lang="en-US" b="1" dirty="0"/>
              <a:t>:</a:t>
            </a:r>
          </a:p>
          <a:p>
            <a:pPr fontAlgn="base"/>
            <a:r>
              <a:rPr lang="en-US" dirty="0"/>
              <a:t>Sexual spore are known as </a:t>
            </a:r>
            <a:r>
              <a:rPr lang="en-US" dirty="0" err="1"/>
              <a:t>Zygospore</a:t>
            </a:r>
            <a:endParaRPr lang="en-US" dirty="0"/>
          </a:p>
          <a:p>
            <a:pPr fontAlgn="base"/>
            <a:r>
              <a:rPr lang="en-US" dirty="0" err="1"/>
              <a:t>Zygospore</a:t>
            </a:r>
            <a:r>
              <a:rPr lang="en-US" dirty="0"/>
              <a:t> is formed by fusion of two similar cell.</a:t>
            </a:r>
          </a:p>
          <a:p>
            <a:pPr fontAlgn="base"/>
            <a:r>
              <a:rPr lang="en-US" dirty="0"/>
              <a:t>Asexual reproduction occurs by </a:t>
            </a:r>
            <a:r>
              <a:rPr lang="en-US" dirty="0" err="1"/>
              <a:t>sporangiospore</a:t>
            </a:r>
            <a:endParaRPr lang="en-US" dirty="0"/>
          </a:p>
          <a:p>
            <a:pPr fontAlgn="base"/>
            <a:r>
              <a:rPr lang="en-US" dirty="0" err="1"/>
              <a:t>Hypahe</a:t>
            </a:r>
            <a:r>
              <a:rPr lang="en-US" dirty="0"/>
              <a:t> are generally </a:t>
            </a:r>
            <a:r>
              <a:rPr lang="en-US" dirty="0" err="1"/>
              <a:t>aseptated</a:t>
            </a:r>
            <a:r>
              <a:rPr lang="en-US" dirty="0"/>
              <a:t>.</a:t>
            </a:r>
          </a:p>
          <a:p>
            <a:pPr fontAlgn="base"/>
            <a:r>
              <a:rPr lang="en-US" dirty="0"/>
              <a:t>Examples: </a:t>
            </a:r>
            <a:r>
              <a:rPr lang="en-US" dirty="0" err="1"/>
              <a:t>Rhizopus</a:t>
            </a:r>
            <a:r>
              <a:rPr lang="en-US" dirty="0"/>
              <a:t>, </a:t>
            </a:r>
            <a:r>
              <a:rPr lang="en-US" dirty="0" err="1"/>
              <a:t>Mucor</a:t>
            </a:r>
            <a:r>
              <a:rPr lang="en-US" dirty="0"/>
              <a:t>, </a:t>
            </a:r>
            <a:r>
              <a:rPr lang="en-US" dirty="0" err="1"/>
              <a:t>Basidiobolus</a:t>
            </a:r>
            <a:r>
              <a:rPr lang="en-US" dirty="0"/>
              <a:t>, </a:t>
            </a:r>
            <a:r>
              <a:rPr lang="en-US" dirty="0" err="1"/>
              <a:t>Conidiobolus</a:t>
            </a:r>
            <a:endParaRPr lang="en-US" dirty="0"/>
          </a:p>
          <a:p>
            <a:endParaRPr lang="en-US" dirty="0"/>
          </a:p>
        </p:txBody>
      </p:sp>
    </p:spTree>
    <p:extLst>
      <p:ext uri="{BB962C8B-B14F-4D97-AF65-F5344CB8AC3E}">
        <p14:creationId xmlns:p14="http://schemas.microsoft.com/office/powerpoint/2010/main" val="324359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000" b="1" dirty="0" err="1"/>
              <a:t>Deuteromycetes</a:t>
            </a:r>
            <a:r>
              <a:rPr lang="en-US" sz="2000" b="1" dirty="0"/>
              <a:t>:</a:t>
            </a:r>
          </a:p>
          <a:p>
            <a:pPr fontAlgn="base"/>
            <a:r>
              <a:rPr lang="en-US" sz="2000" dirty="0"/>
              <a:t>No sexual stage is present</a:t>
            </a:r>
          </a:p>
          <a:p>
            <a:pPr fontAlgn="base"/>
            <a:r>
              <a:rPr lang="en-US" sz="2000" dirty="0" err="1"/>
              <a:t>Deuteromycetes</a:t>
            </a:r>
            <a:r>
              <a:rPr lang="en-US" sz="2000" dirty="0"/>
              <a:t> are also known as fungi </a:t>
            </a:r>
            <a:r>
              <a:rPr lang="en-US" sz="2000" dirty="0" err="1"/>
              <a:t>imperfecti</a:t>
            </a:r>
            <a:r>
              <a:rPr lang="en-US" sz="2000" dirty="0"/>
              <a:t>.</a:t>
            </a:r>
          </a:p>
          <a:p>
            <a:pPr fontAlgn="base"/>
            <a:r>
              <a:rPr lang="en-US" sz="2000" dirty="0"/>
              <a:t>Asexual reproduction occurs by means of conidia.</a:t>
            </a:r>
          </a:p>
          <a:p>
            <a:pPr fontAlgn="base"/>
            <a:r>
              <a:rPr lang="en-US" sz="2000" dirty="0"/>
              <a:t>Most of the human and animal pathogens are present in this class.</a:t>
            </a:r>
          </a:p>
          <a:p>
            <a:pPr fontAlgn="base"/>
            <a:r>
              <a:rPr lang="en-US" sz="2000" dirty="0"/>
              <a:t>Examples: </a:t>
            </a:r>
            <a:r>
              <a:rPr lang="en-US" sz="2000" i="1" dirty="0"/>
              <a:t>Candida, Cryptococcus, </a:t>
            </a:r>
            <a:r>
              <a:rPr lang="en-US" sz="2000" i="1" dirty="0" err="1"/>
              <a:t>Trichophyton</a:t>
            </a:r>
            <a:r>
              <a:rPr lang="en-US" sz="2000" i="1" dirty="0"/>
              <a:t>, </a:t>
            </a:r>
            <a:r>
              <a:rPr lang="en-US" sz="2000" i="1" dirty="0" err="1"/>
              <a:t>Epidermophyton</a:t>
            </a:r>
            <a:r>
              <a:rPr lang="en-US" sz="2000" i="1" dirty="0"/>
              <a:t>, </a:t>
            </a:r>
            <a:r>
              <a:rPr lang="en-US" sz="2000" i="1" dirty="0" err="1"/>
              <a:t>Histoplasma</a:t>
            </a:r>
            <a:endParaRPr lang="en-US" sz="2000" dirty="0"/>
          </a:p>
          <a:p>
            <a:endParaRPr lang="en-US" sz="2000" dirty="0"/>
          </a:p>
        </p:txBody>
      </p:sp>
      <p:sp>
        <p:nvSpPr>
          <p:cNvPr id="4" name="Rectangle 3"/>
          <p:cNvSpPr/>
          <p:nvPr/>
        </p:nvSpPr>
        <p:spPr>
          <a:xfrm>
            <a:off x="1447800" y="4495800"/>
            <a:ext cx="7315200" cy="369332"/>
          </a:xfrm>
          <a:prstGeom prst="rect">
            <a:avLst/>
          </a:prstGeom>
        </p:spPr>
        <p:txBody>
          <a:bodyPr wrap="square">
            <a:spAutoFit/>
          </a:bodyPr>
          <a:lstStyle/>
          <a:p>
            <a:r>
              <a:rPr lang="en-US" dirty="0" smtClean="0"/>
              <a:t>https://www.onlinebiologynotes.com/fungi-characteristics-classification/</a:t>
            </a:r>
            <a:endParaRPr lang="en-US" dirty="0"/>
          </a:p>
        </p:txBody>
      </p:sp>
    </p:spTree>
    <p:extLst>
      <p:ext uri="{BB962C8B-B14F-4D97-AF65-F5344CB8AC3E}">
        <p14:creationId xmlns:p14="http://schemas.microsoft.com/office/powerpoint/2010/main" val="1445649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sz="2600" b="1" dirty="0"/>
              <a:t>Importance of fungi:</a:t>
            </a:r>
          </a:p>
          <a:p>
            <a:pPr fontAlgn="base"/>
            <a:r>
              <a:rPr lang="en-US" sz="2600" dirty="0" smtClean="0"/>
              <a:t> </a:t>
            </a:r>
            <a:r>
              <a:rPr lang="en-US" sz="2600" dirty="0"/>
              <a:t>Important agents for biodegradation and bio-deterioration</a:t>
            </a:r>
          </a:p>
          <a:p>
            <a:pPr fontAlgn="base"/>
            <a:r>
              <a:rPr lang="en-US" sz="2600" dirty="0" smtClean="0"/>
              <a:t> </a:t>
            </a:r>
            <a:r>
              <a:rPr lang="en-US" sz="2600" dirty="0"/>
              <a:t>Use in industrial fermentation process.</a:t>
            </a:r>
          </a:p>
          <a:p>
            <a:pPr fontAlgn="base"/>
            <a:r>
              <a:rPr lang="en-US" sz="2600" dirty="0"/>
              <a:t>Examples; </a:t>
            </a:r>
            <a:r>
              <a:rPr lang="en-US" sz="2600" dirty="0" err="1"/>
              <a:t>Penicillium</a:t>
            </a:r>
            <a:r>
              <a:rPr lang="en-US" sz="2600" dirty="0"/>
              <a:t> </a:t>
            </a:r>
            <a:r>
              <a:rPr lang="en-US" sz="2600" dirty="0" err="1"/>
              <a:t>notatum</a:t>
            </a:r>
            <a:r>
              <a:rPr lang="en-US" sz="2600" dirty="0"/>
              <a:t> is used for production of penicillin antibiotics</a:t>
            </a:r>
          </a:p>
          <a:p>
            <a:pPr fontAlgn="base"/>
            <a:r>
              <a:rPr lang="en-US" sz="2600" dirty="0" err="1"/>
              <a:t>Aspergillus</a:t>
            </a:r>
            <a:r>
              <a:rPr lang="en-US" sz="2600" dirty="0"/>
              <a:t> </a:t>
            </a:r>
            <a:r>
              <a:rPr lang="en-US" sz="2600" dirty="0" err="1"/>
              <a:t>niger</a:t>
            </a:r>
            <a:r>
              <a:rPr lang="en-US" sz="2600" dirty="0"/>
              <a:t> is used for </a:t>
            </a:r>
            <a:r>
              <a:rPr lang="en-US" sz="2600" dirty="0" err="1"/>
              <a:t>prodution</a:t>
            </a:r>
            <a:r>
              <a:rPr lang="en-US" sz="2600" dirty="0"/>
              <a:t> of citric acid</a:t>
            </a:r>
          </a:p>
          <a:p>
            <a:pPr fontAlgn="base"/>
            <a:r>
              <a:rPr lang="en-US" sz="2600" dirty="0"/>
              <a:t>Saccharomyces </a:t>
            </a:r>
            <a:r>
              <a:rPr lang="en-US" sz="2600" dirty="0" err="1"/>
              <a:t>cerevisiae</a:t>
            </a:r>
            <a:r>
              <a:rPr lang="en-US" sz="2600" dirty="0"/>
              <a:t> is used for alcohol production</a:t>
            </a:r>
          </a:p>
          <a:p>
            <a:pPr fontAlgn="base"/>
            <a:r>
              <a:rPr lang="en-US" sz="2600" dirty="0" smtClean="0"/>
              <a:t> </a:t>
            </a:r>
            <a:r>
              <a:rPr lang="en-US" sz="2600" dirty="0"/>
              <a:t>Used in bioremediation (reduces toxic concentration)</a:t>
            </a:r>
          </a:p>
          <a:p>
            <a:pPr fontAlgn="base"/>
            <a:r>
              <a:rPr lang="en-US" sz="2600" dirty="0"/>
              <a:t>iv. Used in agriculture, horticulture and forestry, example; </a:t>
            </a:r>
            <a:r>
              <a:rPr lang="en-US" sz="2600" dirty="0" err="1"/>
              <a:t>biofertilizer</a:t>
            </a:r>
            <a:r>
              <a:rPr lang="en-US" sz="2600" dirty="0"/>
              <a:t> and </a:t>
            </a:r>
            <a:r>
              <a:rPr lang="en-US" sz="2600" dirty="0" err="1"/>
              <a:t>biopesticides</a:t>
            </a:r>
            <a:endParaRPr lang="en-US" sz="2600" dirty="0"/>
          </a:p>
          <a:p>
            <a:endParaRPr lang="en-US" dirty="0"/>
          </a:p>
        </p:txBody>
      </p:sp>
    </p:spTree>
    <p:extLst>
      <p:ext uri="{BB962C8B-B14F-4D97-AF65-F5344CB8AC3E}">
        <p14:creationId xmlns:p14="http://schemas.microsoft.com/office/powerpoint/2010/main" val="3085765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a:t>
            </a:r>
            <a:r>
              <a:rPr lang="en-US" dirty="0" err="1" smtClean="0"/>
              <a:t>omycetes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000" dirty="0" err="1"/>
              <a:t>Oomycetes</a:t>
            </a:r>
            <a:r>
              <a:rPr lang="en-US" sz="2000" dirty="0"/>
              <a:t> are a diverse group of fungus-like eukaryotic microorganisms that form the phylum </a:t>
            </a:r>
            <a:r>
              <a:rPr lang="en-US" sz="2000" dirty="0" err="1"/>
              <a:t>Oomycota</a:t>
            </a:r>
            <a:r>
              <a:rPr lang="en-US" sz="2000" dirty="0"/>
              <a:t>. First classified within the kingdom </a:t>
            </a:r>
            <a:r>
              <a:rPr lang="en-US" sz="2000" dirty="0">
                <a:hlinkClick r:id="rId2"/>
              </a:rPr>
              <a:t>Fungi</a:t>
            </a:r>
            <a:r>
              <a:rPr lang="en-US" sz="2000" dirty="0"/>
              <a:t>, </a:t>
            </a:r>
            <a:r>
              <a:rPr lang="en-US" sz="2000" dirty="0" err="1"/>
              <a:t>oomycetes</a:t>
            </a:r>
            <a:r>
              <a:rPr lang="en-US" sz="2000" dirty="0"/>
              <a:t> are now unambiguously recognized as distinct from fungi and more closely related to </a:t>
            </a:r>
            <a:r>
              <a:rPr lang="en-US" sz="2000" dirty="0" err="1"/>
              <a:t>heterokonts</a:t>
            </a:r>
            <a:r>
              <a:rPr lang="en-US" sz="2000" dirty="0"/>
              <a:t>, such as brown algae, phylum </a:t>
            </a:r>
            <a:r>
              <a:rPr lang="en-US" sz="2000" dirty="0" err="1"/>
              <a:t>Phaeophyta</a:t>
            </a:r>
            <a:r>
              <a:rPr lang="en-US" dirty="0" smtClean="0"/>
              <a:t>.</a:t>
            </a:r>
          </a:p>
          <a:p>
            <a:pPr algn="just"/>
            <a:r>
              <a:rPr lang="en-US" sz="2000" dirty="0"/>
              <a:t>The more than five hundred species of </a:t>
            </a:r>
            <a:r>
              <a:rPr lang="en-US" sz="2000" dirty="0" err="1"/>
              <a:t>oomycetes</a:t>
            </a:r>
            <a:r>
              <a:rPr lang="en-US" sz="2000" dirty="0"/>
              <a:t>, commonly known as water molds, white rusts, or downy mildews, are essentially saprophytic but include pathogens of plants, insects, crustaceans, fish, vertebrate animals, and various </a:t>
            </a:r>
            <a:r>
              <a:rPr lang="en-US" sz="2000" dirty="0" err="1"/>
              <a:t>microrganisms</a:t>
            </a:r>
            <a:r>
              <a:rPr lang="en-US" sz="2000" dirty="0" smtClean="0"/>
              <a:t>.</a:t>
            </a:r>
          </a:p>
          <a:p>
            <a:pPr algn="just"/>
            <a:r>
              <a:rPr lang="en-US" sz="2000" dirty="0"/>
              <a:t>Plant pathogenic </a:t>
            </a:r>
            <a:r>
              <a:rPr lang="en-US" sz="2000" dirty="0" err="1"/>
              <a:t>oomycetes</a:t>
            </a:r>
            <a:r>
              <a:rPr lang="en-US" sz="2000" dirty="0"/>
              <a:t> cause devastating diseases on several crop, ornamental, and native plants. Animal pathogenic </a:t>
            </a:r>
            <a:r>
              <a:rPr lang="en-US" sz="2000" dirty="0" err="1"/>
              <a:t>oomycetes</a:t>
            </a:r>
            <a:r>
              <a:rPr lang="en-US" sz="2000" dirty="0"/>
              <a:t> can cause severe losses in aquaculture and fisheries. Both have had a significant impact on human history.</a:t>
            </a:r>
            <a:r>
              <a:rPr lang="en-US" sz="2000" dirty="0" smtClean="0"/>
              <a:t/>
            </a:r>
            <a:br>
              <a:rPr lang="en-US" sz="2000" dirty="0" smtClean="0"/>
            </a:br>
            <a:endParaRPr lang="en-US" sz="2000" dirty="0"/>
          </a:p>
        </p:txBody>
      </p:sp>
    </p:spTree>
    <p:extLst>
      <p:ext uri="{BB962C8B-B14F-4D97-AF65-F5344CB8AC3E}">
        <p14:creationId xmlns:p14="http://schemas.microsoft.com/office/powerpoint/2010/main" val="4075896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517</TotalTime>
  <Words>1878</Words>
  <Application>Microsoft Office PowerPoint</Application>
  <PresentationFormat>On-screen Show (4:3)</PresentationFormat>
  <Paragraphs>128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Opulent</vt:lpstr>
      <vt:lpstr>FUNGI</vt:lpstr>
      <vt:lpstr>General characteristics</vt:lpstr>
      <vt:lpstr>PowerPoint Presentation</vt:lpstr>
      <vt:lpstr>PowerPoint Presentation</vt:lpstr>
      <vt:lpstr>PowerPoint Presentation</vt:lpstr>
      <vt:lpstr>PowerPoint Presentation</vt:lpstr>
      <vt:lpstr>PowerPoint Presentation</vt:lpstr>
      <vt:lpstr>PowerPoint Presentation</vt:lpstr>
      <vt:lpstr>Oomycetes</vt:lpstr>
      <vt:lpstr>Evolutionary History</vt:lpstr>
      <vt:lpstr>Taxonomic classes</vt:lpstr>
      <vt:lpstr>General features</vt:lpstr>
      <vt:lpstr>PowerPoint Presentation</vt:lpstr>
      <vt:lpstr>Economic Importance</vt:lpstr>
      <vt:lpstr>PowerPoint Presentation</vt:lpstr>
      <vt:lpstr>PowerPoint Presentation</vt:lpstr>
      <vt:lpstr>PowerPoint Presentation</vt:lpstr>
      <vt:lpstr>PowerPoint Presentation</vt:lpstr>
      <vt:lpstr>Albugo candida</vt:lpstr>
      <vt:lpstr>ASCOMYCETES</vt:lpstr>
      <vt:lpstr>PowerPoint Presentation</vt:lpstr>
      <vt:lpstr>PowerPoint Presentation</vt:lpstr>
      <vt:lpstr>Conidia</vt:lpstr>
      <vt:lpstr>PowerPoint Presentation</vt:lpstr>
      <vt:lpstr>PowerPoint Presentation</vt:lpstr>
      <vt:lpstr>Sexual reproduction</vt:lpstr>
      <vt:lpstr>PowerPoint Presentation</vt:lpstr>
      <vt:lpstr>Post - plasmogamy changes</vt:lpstr>
      <vt:lpstr>Direct development of ascus</vt:lpstr>
      <vt:lpstr>Indirect development of ascus</vt:lpstr>
      <vt:lpstr>Development of ascus</vt:lpstr>
      <vt:lpstr>Crozier formation</vt:lpstr>
      <vt:lpstr>PowerPoint Presentation</vt:lpstr>
      <vt:lpstr>Formation of ascocarp</vt:lpstr>
      <vt:lpstr>ASCOCARPS</vt:lpstr>
      <vt:lpstr>PowerPoint Presentation</vt:lpstr>
      <vt:lpstr>Ascospore germination</vt:lpstr>
      <vt:lpstr>Penicilium</vt:lpstr>
      <vt:lpstr>Basidiomycotina and Agricus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FUNGI</dc:title>
  <dc:creator>Yasir</dc:creator>
  <cp:lastModifiedBy>Yasir</cp:lastModifiedBy>
  <cp:revision>13</cp:revision>
  <dcterms:created xsi:type="dcterms:W3CDTF">2020-05-08T17:52:53Z</dcterms:created>
  <dcterms:modified xsi:type="dcterms:W3CDTF">2020-05-12T09:10:32Z</dcterms:modified>
</cp:coreProperties>
</file>